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4" r:id="rId5"/>
    <p:sldId id="262" r:id="rId6"/>
    <p:sldId id="261" r:id="rId7"/>
    <p:sldId id="260" r:id="rId8"/>
    <p:sldId id="259" r:id="rId9"/>
    <p:sldId id="258" r:id="rId10"/>
    <p:sldId id="274" r:id="rId11"/>
    <p:sldId id="275" r:id="rId12"/>
    <p:sldId id="273" r:id="rId13"/>
    <p:sldId id="270" r:id="rId14"/>
    <p:sldId id="269" r:id="rId15"/>
    <p:sldId id="268" r:id="rId16"/>
    <p:sldId id="276" r:id="rId17"/>
    <p:sldId id="277" r:id="rId18"/>
    <p:sldId id="279" r:id="rId19"/>
    <p:sldId id="280" r:id="rId20"/>
    <p:sldId id="286" r:id="rId21"/>
    <p:sldId id="285" r:id="rId22"/>
    <p:sldId id="284" r:id="rId23"/>
    <p:sldId id="283" r:id="rId24"/>
    <p:sldId id="281" r:id="rId25"/>
    <p:sldId id="282" r:id="rId26"/>
    <p:sldId id="287" r:id="rId27"/>
    <p:sldId id="288" r:id="rId28"/>
    <p:sldId id="291" r:id="rId29"/>
    <p:sldId id="292" r:id="rId30"/>
    <p:sldId id="25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2D1-C2A4-44A7-94E2-5D6A11EC5E7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743-813A-40F8-BCB6-E18D2808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2D1-C2A4-44A7-94E2-5D6A11EC5E7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743-813A-40F8-BCB6-E18D2808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2D1-C2A4-44A7-94E2-5D6A11EC5E7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743-813A-40F8-BCB6-E18D2808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2D1-C2A4-44A7-94E2-5D6A11EC5E7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743-813A-40F8-BCB6-E18D2808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2D1-C2A4-44A7-94E2-5D6A11EC5E7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743-813A-40F8-BCB6-E18D2808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2D1-C2A4-44A7-94E2-5D6A11EC5E7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743-813A-40F8-BCB6-E18D2808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2D1-C2A4-44A7-94E2-5D6A11EC5E7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743-813A-40F8-BCB6-E18D2808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2D1-C2A4-44A7-94E2-5D6A11EC5E7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743-813A-40F8-BCB6-E18D2808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2D1-C2A4-44A7-94E2-5D6A11EC5E7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743-813A-40F8-BCB6-E18D2808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2D1-C2A4-44A7-94E2-5D6A11EC5E7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B743-813A-40F8-BCB6-E18D28081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D2D1-C2A4-44A7-94E2-5D6A11EC5E7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F3B743-813A-40F8-BCB6-E18D28081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46D2D1-C2A4-44A7-94E2-5D6A11EC5E73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F3B743-813A-40F8-BCB6-E18D280815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fb.ru/article/245564/barri-djeyms-metyu-biografiya-proizvedeniya-foto" TargetMode="External"/><Relationship Id="rId3" Type="http://schemas.openxmlformats.org/officeDocument/2006/relationships/hyperlink" Target="https://www.nbrkomi.ru/str/id/76/2406/" TargetMode="External"/><Relationship Id="rId7" Type="http://schemas.openxmlformats.org/officeDocument/2006/relationships/hyperlink" Target="https://kraevushka.livejournal.com/731239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tvek.com/books/244761-kniga-maksim-alekseevich-antonovich-pisma-ottsa-k-syinu" TargetMode="External"/><Relationship Id="rId5" Type="http://schemas.openxmlformats.org/officeDocument/2006/relationships/hyperlink" Target="https://litvek.com/books/244760-kniga-maksim-alekseevich-antonovich-iz-vospominaniy-o-nikolae-aleksandroviche-dobrolyubove" TargetMode="External"/><Relationship Id="rId10" Type="http://schemas.openxmlformats.org/officeDocument/2006/relationships/hyperlink" Target="https://www.livelib.ru/author/24102/top-dzhejms-barri" TargetMode="External"/><Relationship Id="rId4" Type="http://schemas.openxmlformats.org/officeDocument/2006/relationships/hyperlink" Target="http://www.biografguru.ru/about/antonovich/?q=4578" TargetMode="External"/><Relationship Id="rId9" Type="http://schemas.openxmlformats.org/officeDocument/2006/relationships/hyperlink" Target="https://biografieonline.it/img/bio/James_Matthew_Barrie_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851648" cy="10572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572140"/>
            <a:ext cx="7854696" cy="694880"/>
          </a:xfrm>
        </p:spPr>
        <p:txBody>
          <a:bodyPr/>
          <a:lstStyle/>
          <a:p>
            <a:pPr algn="ctr"/>
            <a:r>
              <a:rPr lang="ru-RU" dirty="0" smtClean="0"/>
              <a:t>2020 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428604"/>
            <a:ext cx="703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МБУК «</a:t>
            </a:r>
            <a:r>
              <a:rPr lang="ru-RU" dirty="0" err="1" smtClean="0"/>
              <a:t>Троицко-Печорская</a:t>
            </a:r>
            <a:r>
              <a:rPr lang="ru-RU" dirty="0" smtClean="0"/>
              <a:t> МЦБ»</a:t>
            </a:r>
          </a:p>
          <a:p>
            <a:pPr algn="ctr"/>
            <a:r>
              <a:rPr lang="ru-RU" dirty="0" smtClean="0"/>
              <a:t>Отдел информационно –библиографической деятельности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Знакомьтесь </a:t>
            </a:r>
            <a:b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с творчеством писателей –юбиляров </a:t>
            </a:r>
            <a:endParaRPr lang="ru-RU" sz="60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38" y="714356"/>
            <a:ext cx="7088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  <a:latin typeface="Georgia" pitchFamily="18" charset="0"/>
              </a:rPr>
              <a:t>12+</a:t>
            </a:r>
            <a:endParaRPr lang="ru-RU" sz="25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pPr marL="0" lvl="1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Georgia" pitchFamily="18" charset="0"/>
              </a:rPr>
              <a:t>Популярный писатель-сказочник</a:t>
            </a:r>
            <a:r>
              <a:rPr lang="ru-RU" b="1" dirty="0" smtClean="0">
                <a:latin typeface="Georgia" pitchFamily="18" charset="0"/>
              </a:rPr>
              <a:t> Ричард Джордж Адамс </a:t>
            </a:r>
            <a:r>
              <a:rPr lang="ru-RU" dirty="0" smtClean="0">
                <a:latin typeface="Georgia" pitchFamily="18" charset="0"/>
              </a:rPr>
              <a:t>(1920-2016) стал известен всему миру удивительными приключениями кроликов – </a:t>
            </a:r>
            <a:r>
              <a:rPr lang="ru-RU" u="sng" dirty="0" smtClean="0">
                <a:latin typeface="Georgia" pitchFamily="18" charset="0"/>
              </a:rPr>
              <a:t>«обитателей холмов». </a:t>
            </a:r>
          </a:p>
          <a:p>
            <a:pPr marL="0" lvl="1" indent="0" algn="just">
              <a:buNone/>
            </a:pPr>
            <a:r>
              <a:rPr lang="ru-RU" dirty="0" smtClean="0">
                <a:latin typeface="Georgia" pitchFamily="18" charset="0"/>
              </a:rPr>
              <a:t>	Ричард Адамс родился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9 мая 1920 </a:t>
            </a:r>
            <a:r>
              <a:rPr lang="ru-RU" dirty="0" smtClean="0">
                <a:latin typeface="Georgia" pitchFamily="18" charset="0"/>
              </a:rPr>
              <a:t>года в </a:t>
            </a:r>
            <a:r>
              <a:rPr lang="ru-RU" dirty="0" err="1" smtClean="0">
                <a:latin typeface="Georgia" pitchFamily="18" charset="0"/>
              </a:rPr>
              <a:t>Ньюбери</a:t>
            </a:r>
            <a:r>
              <a:rPr lang="ru-RU" dirty="0" smtClean="0">
                <a:latin typeface="Georgia" pitchFamily="18" charset="0"/>
              </a:rPr>
              <a:t>, Англия. Его страсть к выдумкам развилась под влиянием деревенского детства. Он был младшим из троих детей, и ему приходилось самому находить себе развлечения. </a:t>
            </a:r>
            <a:r>
              <a:rPr lang="ru-RU" i="1" dirty="0" smtClean="0">
                <a:latin typeface="Georgia" pitchFamily="18" charset="0"/>
              </a:rPr>
              <a:t>«Я придумал свое собственное королевство. И у меня в нем были верные товарищи, с которыми я постоянно играл. Все это происходило в моем воображении. Я очень хорошо помню моих друзей».</a:t>
            </a:r>
          </a:p>
          <a:p>
            <a:pPr marL="0" lvl="1" indent="0" algn="just">
              <a:buNone/>
            </a:pP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Georgia" pitchFamily="18" charset="0"/>
              </a:rPr>
              <a:t>После школы Адамс поступил в престижный Оксфорд, но в 1939 году, в связи с началом войны, занятия пришлось прекратить.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Georgia" pitchFamily="18" charset="0"/>
              </a:rPr>
              <a:t>	В 1948 году он снова поступил в Оксфордский университет, где изучал новейшую историю и литературу. В период с 1948 по 1974 год работал чиновником министерства местного управления. Рассказывая об истории создания своего первого, известнейшего романа, Адамс говорил, что он возник из историй про кроликов, сочиненных и рассказанных им своим дочерям </a:t>
            </a:r>
            <a:r>
              <a:rPr lang="ru-RU" sz="2400" dirty="0" err="1" smtClean="0">
                <a:latin typeface="Georgia" pitchFamily="18" charset="0"/>
              </a:rPr>
              <a:t>Джулиет</a:t>
            </a:r>
            <a:r>
              <a:rPr lang="ru-RU" sz="2400" dirty="0" smtClean="0">
                <a:latin typeface="Georgia" pitchFamily="18" charset="0"/>
              </a:rPr>
              <a:t> и </a:t>
            </a:r>
            <a:r>
              <a:rPr lang="ru-RU" sz="2400" dirty="0" err="1" smtClean="0">
                <a:latin typeface="Georgia" pitchFamily="18" charset="0"/>
              </a:rPr>
              <a:t>Розамунд</a:t>
            </a:r>
            <a:r>
              <a:rPr lang="ru-RU" sz="2400" dirty="0" smtClean="0">
                <a:latin typeface="Georgia" pitchFamily="18" charset="0"/>
              </a:rPr>
              <a:t> во время частых поездок на выходные за город.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>
                <a:latin typeface="Georgia" pitchFamily="18" charset="0"/>
              </a:rPr>
              <a:t>Книга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«Обитатели холмов» </a:t>
            </a:r>
            <a:r>
              <a:rPr lang="ru-RU" sz="2400" dirty="0" smtClean="0">
                <a:latin typeface="Georgia" pitchFamily="18" charset="0"/>
              </a:rPr>
              <a:t>на русском языке впервые была опубликована в 1988 году издательством «Детская литература». Первое отечественное издание имеет название </a:t>
            </a:r>
            <a:r>
              <a:rPr lang="ru-RU" sz="2400" u="sng" dirty="0" smtClean="0">
                <a:latin typeface="Georgia" pitchFamily="18" charset="0"/>
              </a:rPr>
              <a:t>«Удивительные приключения кроликов». </a:t>
            </a:r>
            <a:r>
              <a:rPr lang="ru-RU" sz="2400" dirty="0" smtClean="0">
                <a:latin typeface="Georgia" pitchFamily="18" charset="0"/>
              </a:rPr>
              <a:t>Вышла она в пересказе Е. В. </a:t>
            </a:r>
            <a:r>
              <a:rPr lang="ru-RU" sz="2400" dirty="0" err="1" smtClean="0">
                <a:latin typeface="Georgia" pitchFamily="18" charset="0"/>
              </a:rPr>
              <a:t>Догель</a:t>
            </a:r>
            <a:r>
              <a:rPr lang="ru-RU" sz="2400" dirty="0" smtClean="0">
                <a:latin typeface="Georgia" pitchFamily="18" charset="0"/>
              </a:rPr>
              <a:t> и с прекрасными, очень забавными рисунками Ю. Бочкарева. Главные действующие лица сказки – это, конечно же, кролики, но не простые, а умные, смелые, сильные и хитрые. Не влюбиться в них просто невозможно.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58246" cy="58579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endParaRPr lang="ru-RU" sz="2800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		</a:t>
            </a:r>
            <a:r>
              <a:rPr lang="ru-RU" sz="2400" dirty="0" smtClean="0">
                <a:latin typeface="Georgia" pitchFamily="18" charset="0"/>
              </a:rPr>
              <a:t>Сказочные истории про кроликов, которые Адамс рассказывал своим детям, так им понравились, что Адамс решился их записать. Успех пришел не сразу – многие издательства отвергли рукопись, но она все же была опубликована. 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</a:t>
            </a:r>
            <a:r>
              <a:rPr lang="ru-RU" sz="2400" u="sng" dirty="0" smtClean="0">
                <a:latin typeface="Georgia" pitchFamily="18" charset="0"/>
              </a:rPr>
              <a:t>«Обитатели холмов» </a:t>
            </a:r>
            <a:r>
              <a:rPr lang="ru-RU" sz="2400" dirty="0" smtClean="0">
                <a:latin typeface="Georgia" pitchFamily="18" charset="0"/>
              </a:rPr>
              <a:t>разошлись тиражом более 50 миллионов экземпляров на 30 языках мира и были дважды экранизированы. В 1972 году за роман «Обитатели холмов» Ричард Адамс получил медаль Карнеги.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66037_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07209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57214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Georgia" pitchFamily="18" charset="0"/>
              </a:rPr>
              <a:t>	</a:t>
            </a:r>
            <a:r>
              <a:rPr lang="ru-RU" sz="2400" dirty="0" smtClean="0">
                <a:latin typeface="Georgia" pitchFamily="18" charset="0"/>
              </a:rPr>
              <a:t>Истории </a:t>
            </a:r>
            <a:r>
              <a:rPr lang="ru-RU" sz="2400" dirty="0">
                <a:latin typeface="Georgia" pitchFamily="18" charset="0"/>
              </a:rPr>
              <a:t>про кроликов так понравились читателям, что они стали требовать продолжения. В 1996 году Ричард Адамс опубликовал новую </a:t>
            </a:r>
            <a:r>
              <a:rPr lang="ru-RU" sz="2400" dirty="0" smtClean="0">
                <a:latin typeface="Georgia" pitchFamily="18" charset="0"/>
              </a:rPr>
              <a:t>книгу.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66361_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3520464" cy="6000792"/>
          </a:xfrm>
        </p:spPr>
      </p:pic>
      <p:sp>
        <p:nvSpPr>
          <p:cNvPr id="5" name="Прямоугольник 4"/>
          <p:cNvSpPr/>
          <p:nvPr/>
        </p:nvSpPr>
        <p:spPr>
          <a:xfrm>
            <a:off x="3929058" y="428604"/>
            <a:ext cx="492922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Georgia" pitchFamily="18" charset="0"/>
              </a:rPr>
              <a:t>В </a:t>
            </a:r>
            <a:r>
              <a:rPr lang="ru-RU" sz="2000" dirty="0">
                <a:latin typeface="Georgia" pitchFamily="18" charset="0"/>
              </a:rPr>
              <a:t>этой книге содержатся сказки, не вошедшие в первую часть. </a:t>
            </a:r>
            <a:r>
              <a:rPr lang="ru-RU" sz="2000" dirty="0" smtClean="0">
                <a:latin typeface="Georgia" pitchFamily="18" charset="0"/>
              </a:rPr>
              <a:t> Сказки </a:t>
            </a:r>
            <a:r>
              <a:rPr lang="ru-RU" sz="2000" dirty="0">
                <a:latin typeface="Georgia" pitchFamily="18" charset="0"/>
              </a:rPr>
              <a:t>в этой книге разделены на три группы. </a:t>
            </a:r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ru-RU" sz="2000" dirty="0" smtClean="0">
                <a:latin typeface="Georgia" pitchFamily="18" charset="0"/>
              </a:rPr>
              <a:t>	В </a:t>
            </a:r>
            <a:r>
              <a:rPr lang="ru-RU" sz="2000" dirty="0">
                <a:latin typeface="Georgia" pitchFamily="18" charset="0"/>
              </a:rPr>
              <a:t>первую входят приключения отважного </a:t>
            </a:r>
            <a:r>
              <a:rPr lang="ru-RU" sz="2000" dirty="0" err="1">
                <a:latin typeface="Georgia" pitchFamily="18" charset="0"/>
              </a:rPr>
              <a:t>Эль-Ахрайраха</a:t>
            </a:r>
            <a:r>
              <a:rPr lang="ru-RU" sz="2000" dirty="0">
                <a:latin typeface="Georgia" pitchFamily="18" charset="0"/>
              </a:rPr>
              <a:t> – это истории о том, как </a:t>
            </a:r>
            <a:r>
              <a:rPr lang="ru-RU" sz="2000" dirty="0" err="1">
                <a:latin typeface="Georgia" pitchFamily="18" charset="0"/>
              </a:rPr>
              <a:t>Эль-Ахрайрах</a:t>
            </a:r>
            <a:r>
              <a:rPr lang="ru-RU" sz="2000" dirty="0">
                <a:latin typeface="Georgia" pitchFamily="18" charset="0"/>
              </a:rPr>
              <a:t> отправился просить бога подарить кроликам обоняние. Или сказка о трех коровах, управляющих временем и многие другие. </a:t>
            </a:r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ru-RU" sz="2000" dirty="0" smtClean="0">
                <a:latin typeface="Georgia" pitchFamily="18" charset="0"/>
              </a:rPr>
              <a:t>	Вторая </a:t>
            </a:r>
            <a:r>
              <a:rPr lang="ru-RU" sz="2000" dirty="0">
                <a:latin typeface="Georgia" pitchFamily="18" charset="0"/>
              </a:rPr>
              <a:t>часть содержит приключения кролика Проказника, а также описание жуткой встречи с Черным Кроликом </a:t>
            </a:r>
            <a:r>
              <a:rPr lang="ru-RU" sz="2000" dirty="0" err="1">
                <a:latin typeface="Georgia" pitchFamily="18" charset="0"/>
              </a:rPr>
              <a:t>Инле</a:t>
            </a:r>
            <a:r>
              <a:rPr lang="ru-RU" sz="2000" dirty="0">
                <a:latin typeface="Georgia" pitchFamily="18" charset="0"/>
              </a:rPr>
              <a:t>. </a:t>
            </a:r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ru-RU" sz="2000" dirty="0" smtClean="0">
                <a:latin typeface="Georgia" pitchFamily="18" charset="0"/>
              </a:rPr>
              <a:t>	Третья </a:t>
            </a:r>
            <a:r>
              <a:rPr lang="ru-RU" sz="2000" dirty="0">
                <a:latin typeface="Georgia" pitchFamily="18" charset="0"/>
              </a:rPr>
              <a:t>часть включает истории кролика Ореха и его соплеменников.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67390_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3685486" cy="5500726"/>
          </a:xfrm>
        </p:spPr>
      </p:pic>
      <p:sp>
        <p:nvSpPr>
          <p:cNvPr id="5" name="Прямоугольник 4"/>
          <p:cNvSpPr/>
          <p:nvPr/>
        </p:nvSpPr>
        <p:spPr>
          <a:xfrm>
            <a:off x="4000496" y="214290"/>
            <a:ext cx="49291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Georgia" pitchFamily="18" charset="0"/>
              </a:rPr>
              <a:t>Роман </a:t>
            </a:r>
            <a:r>
              <a:rPr lang="ru-RU" sz="2000" dirty="0">
                <a:latin typeface="Georgia" pitchFamily="18" charset="0"/>
              </a:rPr>
              <a:t>«Майя» ориентирован на взрослого читателя. Здесь уже нет сказочных антропоморфных персонажей, все действующие лица – люди. Но место действия этой книги разворачивается в той же </a:t>
            </a:r>
            <a:r>
              <a:rPr lang="ru-RU" sz="2000" dirty="0" err="1">
                <a:latin typeface="Georgia" pitchFamily="18" charset="0"/>
              </a:rPr>
              <a:t>Бекланской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империи. </a:t>
            </a:r>
            <a:r>
              <a:rPr lang="ru-RU" sz="2000" dirty="0">
                <a:latin typeface="Georgia" pitchFamily="18" charset="0"/>
              </a:rPr>
              <a:t>Однако карты </a:t>
            </a:r>
            <a:r>
              <a:rPr lang="ru-RU" sz="2000" dirty="0" err="1">
                <a:latin typeface="Georgia" pitchFamily="18" charset="0"/>
              </a:rPr>
              <a:t>Бекланской</a:t>
            </a:r>
            <a:r>
              <a:rPr lang="ru-RU" sz="2000" dirty="0">
                <a:latin typeface="Georgia" pitchFamily="18" charset="0"/>
              </a:rPr>
              <a:t> империи и </a:t>
            </a:r>
            <a:r>
              <a:rPr lang="ru-RU" sz="2000" dirty="0" err="1">
                <a:latin typeface="Georgia" pitchFamily="18" charset="0"/>
              </a:rPr>
              <a:t>Беклы</a:t>
            </a:r>
            <a:r>
              <a:rPr lang="ru-RU" sz="2000" dirty="0">
                <a:latin typeface="Georgia" pitchFamily="18" charset="0"/>
              </a:rPr>
              <a:t>, включенные в эту книгу, несколько отличаются от предыдущих. События, о которых рассказывается в «Майе», происходят за несколько лет до «</a:t>
            </a:r>
            <a:r>
              <a:rPr lang="ru-RU" sz="2000" dirty="0" err="1">
                <a:latin typeface="Georgia" pitchFamily="18" charset="0"/>
              </a:rPr>
              <a:t>Шардика</a:t>
            </a:r>
            <a:r>
              <a:rPr lang="ru-RU" sz="2000" dirty="0">
                <a:latin typeface="Georgia" pitchFamily="18" charset="0"/>
              </a:rPr>
              <a:t>». Пятнадцатилетнюю Майю продают в рабство. Из рыбацкой деревни она попадает в имперскую столицу, с ее величественными дворцами, неисчислимыми соблазнами и опасностями. Как дальше сложится судьба прекрасной Майи? </a:t>
            </a:r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ru-RU" sz="2000" dirty="0" smtClean="0">
                <a:latin typeface="Georgia" pitchFamily="18" charset="0"/>
              </a:rPr>
              <a:t>	Вы узнаете прочитав эту книгу. 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2926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Ричард Адамс прожил долгую жизнь. Писатель скончался 24 декабря 2016 года в возрасте 96 лет. Помимо сказок  Адамс писал также короткие истории, рассказы и поэмы.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Во всем мире читатели любят сказочные истории. Сказки дарят радость и позволяют погрузиться в другой мир. Истории, которые рассказывает Ричард Адамс - мудрые и трогательные, они остаются глубоко в памяти и никогда не забываются. Приятного чтения!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389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160 лет </a:t>
            </a:r>
            <a:r>
              <a:rPr lang="ru-RU" dirty="0" smtClean="0">
                <a:latin typeface="Georgia" pitchFamily="18" charset="0"/>
              </a:rPr>
              <a:t>со дня рождения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английского писателя 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Джеймса Мэтью </a:t>
            </a:r>
            <a:r>
              <a:rPr lang="ru-RU" dirty="0" err="1" smtClean="0">
                <a:latin typeface="Georgia" pitchFamily="18" charset="0"/>
              </a:rPr>
              <a:t>Барри</a:t>
            </a:r>
            <a:r>
              <a:rPr lang="ru-RU" dirty="0" smtClean="0">
                <a:latin typeface="Georgia" pitchFamily="18" charset="0"/>
              </a:rPr>
              <a:t> (1860–1937)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b="1" dirty="0">
              <a:latin typeface="Georgia" pitchFamily="18" charset="0"/>
            </a:endParaRPr>
          </a:p>
        </p:txBody>
      </p:sp>
      <p:pic>
        <p:nvPicPr>
          <p:cNvPr id="4" name="Рисунок 3" descr="James_Matthew_Barri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071678"/>
            <a:ext cx="5286380" cy="39647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>
                <a:latin typeface="Georgia" pitchFamily="18" charset="0"/>
              </a:rPr>
              <a:t>Кто же не знает прелестную детскую сказку про Питера </a:t>
            </a:r>
            <a:r>
              <a:rPr lang="ru-RU" sz="2400" dirty="0" err="1" smtClean="0">
                <a:latin typeface="Georgia" pitchFamily="18" charset="0"/>
              </a:rPr>
              <a:t>Пэна</a:t>
            </a:r>
            <a:r>
              <a:rPr lang="ru-RU" sz="2400" dirty="0" smtClean="0">
                <a:latin typeface="Georgia" pitchFamily="18" charset="0"/>
              </a:rPr>
              <a:t>? Автор, коим является знаменитый шотландский романист и драматург </a:t>
            </a:r>
            <a:r>
              <a:rPr lang="ru-RU" sz="2400" dirty="0" err="1" smtClean="0">
                <a:latin typeface="Georgia" pitchFamily="18" charset="0"/>
              </a:rPr>
              <a:t>Барри</a:t>
            </a:r>
            <a:r>
              <a:rPr lang="ru-RU" sz="2400" dirty="0" smtClean="0">
                <a:latin typeface="Georgia" pitchFamily="18" charset="0"/>
              </a:rPr>
              <a:t> Джеймс Мэтью. </a:t>
            </a:r>
          </a:p>
          <a:p>
            <a:endParaRPr lang="ru-RU" dirty="0"/>
          </a:p>
        </p:txBody>
      </p:sp>
      <p:pic>
        <p:nvPicPr>
          <p:cNvPr id="4" name="Рисунок 3" descr="12434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43182"/>
            <a:ext cx="6068225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185</a:t>
            </a:r>
            <a:r>
              <a:rPr lang="ru-RU" dirty="0" smtClean="0">
                <a:latin typeface="Georgia" pitchFamily="18" charset="0"/>
              </a:rPr>
              <a:t> лет со дня рождения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 русского литературного критика 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Максима Алексеевича Антоновича (1835–1918) 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4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14290"/>
            <a:ext cx="2643198" cy="35242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	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Барри</a:t>
            </a:r>
            <a:r>
              <a:rPr lang="ru-RU" sz="2400" dirty="0" smtClean="0">
                <a:latin typeface="Georgia" pitchFamily="18" charset="0"/>
              </a:rPr>
              <a:t> Джеймс Мэтью родился в мае 1860 года девятым ребёнком, тем не менее пробелов в воспитании и обучении не имел, как и все остальные дети. 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Сначала он учился в академии, затем в крупнейшем университете Шотландии в Эдинбурге. Окончив его, устроился на работу в редакцию "</a:t>
            </a:r>
            <a:r>
              <a:rPr lang="ru-RU" sz="2400" dirty="0" err="1" smtClean="0">
                <a:latin typeface="Georgia" pitchFamily="18" charset="0"/>
              </a:rPr>
              <a:t>Ноттингем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Джорнэл</a:t>
            </a:r>
            <a:r>
              <a:rPr lang="ru-RU" sz="2400" dirty="0" smtClean="0">
                <a:latin typeface="Georgia" pitchFamily="18" charset="0"/>
              </a:rPr>
              <a:t>". Как только пришла журналистская известность с публикацией целого ряда очерков с изображением жизни маленького городка в Шотландии, </a:t>
            </a:r>
            <a:r>
              <a:rPr lang="ru-RU" sz="2400" dirty="0" err="1" smtClean="0">
                <a:latin typeface="Georgia" pitchFamily="18" charset="0"/>
              </a:rPr>
              <a:t>Барри</a:t>
            </a:r>
            <a:r>
              <a:rPr lang="ru-RU" sz="2400" dirty="0" smtClean="0">
                <a:latin typeface="Georgia" pitchFamily="18" charset="0"/>
              </a:rPr>
              <a:t> было предложено издать отдельную книгу на основе этих работ. Так появилась </a:t>
            </a:r>
            <a:r>
              <a:rPr lang="ru-RU" sz="2400" u="sng" dirty="0" smtClean="0">
                <a:latin typeface="Georgia" pitchFamily="18" charset="0"/>
              </a:rPr>
              <a:t>"Идиллия Старых Огней". </a:t>
            </a:r>
            <a:r>
              <a:rPr lang="ru-RU" sz="2400" dirty="0" smtClean="0">
                <a:latin typeface="Georgia" pitchFamily="18" charset="0"/>
              </a:rPr>
              <a:t>Успех был шумный.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Georgia" pitchFamily="18" charset="0"/>
              </a:rPr>
              <a:t>Литературой </a:t>
            </a:r>
            <a:r>
              <a:rPr lang="ru-RU" dirty="0" err="1" smtClean="0">
                <a:latin typeface="Georgia" pitchFamily="18" charset="0"/>
              </a:rPr>
              <a:t>Барри</a:t>
            </a:r>
            <a:r>
              <a:rPr lang="ru-RU" dirty="0" smtClean="0">
                <a:latin typeface="Georgia" pitchFamily="18" charset="0"/>
              </a:rPr>
              <a:t> Джеймс начал заниматься в двадцатипятилетнем возрасте, через четыре года уже опубликовал несколько повестей и свой первый роман. Повести были деревенские, серия так и называлась: </a:t>
            </a:r>
            <a:r>
              <a:rPr lang="ru-RU" u="sng" dirty="0" smtClean="0">
                <a:latin typeface="Georgia" pitchFamily="18" charset="0"/>
              </a:rPr>
              <a:t>"Идиллия </a:t>
            </a:r>
            <a:r>
              <a:rPr lang="ru-RU" u="sng" dirty="0" err="1" smtClean="0">
                <a:latin typeface="Georgia" pitchFamily="18" charset="0"/>
              </a:rPr>
              <a:t>Олд</a:t>
            </a:r>
            <a:r>
              <a:rPr lang="ru-RU" u="sng" dirty="0" smtClean="0">
                <a:latin typeface="Georgia" pitchFamily="18" charset="0"/>
              </a:rPr>
              <a:t> </a:t>
            </a:r>
            <a:r>
              <a:rPr lang="ru-RU" u="sng" dirty="0" err="1" smtClean="0">
                <a:latin typeface="Georgia" pitchFamily="18" charset="0"/>
              </a:rPr>
              <a:t>Лихта</a:t>
            </a:r>
            <a:r>
              <a:rPr lang="ru-RU" u="sng" dirty="0" smtClean="0">
                <a:latin typeface="Georgia" pitchFamily="18" charset="0"/>
              </a:rPr>
              <a:t>", </a:t>
            </a:r>
            <a:r>
              <a:rPr lang="ru-RU" dirty="0" smtClean="0">
                <a:latin typeface="Georgia" pitchFamily="18" charset="0"/>
              </a:rPr>
              <a:t>а фабула романа была взята из профессии, в нём рассказывалось о журналисте - </a:t>
            </a:r>
            <a:r>
              <a:rPr lang="ru-RU" u="sng" dirty="0" smtClean="0">
                <a:latin typeface="Georgia" pitchFamily="18" charset="0"/>
              </a:rPr>
              <a:t>"Когда человек один". 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	Читатели воодушевлённо встретили нового писателя. 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	</a:t>
            </a:r>
            <a:r>
              <a:rPr lang="ru-RU" dirty="0" err="1" smtClean="0">
                <a:latin typeface="Georgia" pitchFamily="18" charset="0"/>
              </a:rPr>
              <a:t>Барри</a:t>
            </a:r>
            <a:r>
              <a:rPr lang="ru-RU" dirty="0" smtClean="0">
                <a:latin typeface="Georgia" pitchFamily="18" charset="0"/>
              </a:rPr>
              <a:t> Джеймс следом написал крайне неудачную мелодраму </a:t>
            </a:r>
            <a:r>
              <a:rPr lang="ru-RU" u="sng" dirty="0" smtClean="0">
                <a:latin typeface="Georgia" pitchFamily="18" charset="0"/>
              </a:rPr>
              <a:t>"Лучше умереть", </a:t>
            </a:r>
            <a:r>
              <a:rPr lang="ru-RU" dirty="0" smtClean="0">
                <a:latin typeface="Georgia" pitchFamily="18" charset="0"/>
              </a:rPr>
              <a:t>которая вышла в 1888 году. Потом писатель "исправился", и новые его романы были снова встречены благосклонно: </a:t>
            </a:r>
            <a:r>
              <a:rPr lang="ru-RU" u="sng" dirty="0" smtClean="0">
                <a:latin typeface="Georgia" pitchFamily="18" charset="0"/>
              </a:rPr>
              <a:t>"Маленький служитель", "Сентиментальный Томми"</a:t>
            </a:r>
            <a:r>
              <a:rPr lang="ru-RU" dirty="0" smtClean="0">
                <a:latin typeface="Georgia" pitchFamily="18" charset="0"/>
              </a:rPr>
              <a:t>, особенно трогательно получилась книга о матери - "Маргарет </a:t>
            </a:r>
            <a:r>
              <a:rPr lang="ru-RU" dirty="0" err="1" smtClean="0">
                <a:latin typeface="Georgia" pitchFamily="18" charset="0"/>
              </a:rPr>
              <a:t>Огилви</a:t>
            </a:r>
            <a:r>
              <a:rPr lang="ru-RU" dirty="0" smtClean="0">
                <a:latin typeface="Georgia" pitchFamily="18" charset="0"/>
              </a:rPr>
              <a:t>".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286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>
                <a:latin typeface="Georgia" pitchFamily="18" charset="0"/>
              </a:rPr>
              <a:t>К сорока годам  лучшим драматургом страны стал знаменитый романист </a:t>
            </a:r>
            <a:r>
              <a:rPr lang="ru-RU" sz="2400" dirty="0" err="1" smtClean="0">
                <a:latin typeface="Georgia" pitchFamily="18" charset="0"/>
              </a:rPr>
              <a:t>Барри</a:t>
            </a:r>
            <a:r>
              <a:rPr lang="ru-RU" sz="2400" dirty="0" smtClean="0">
                <a:latin typeface="Georgia" pitchFamily="18" charset="0"/>
              </a:rPr>
              <a:t> Джеймс. Он всего три года назад обратился к написанию драм. 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В 1904 году была поставлена на сцене его сказка </a:t>
            </a:r>
            <a:r>
              <a:rPr lang="ru-RU" sz="2400" u="sng" dirty="0" smtClean="0">
                <a:latin typeface="Georgia" pitchFamily="18" charset="0"/>
              </a:rPr>
              <a:t>"Питер </a:t>
            </a:r>
            <a:r>
              <a:rPr lang="ru-RU" sz="2400" u="sng" dirty="0" err="1" smtClean="0">
                <a:latin typeface="Georgia" pitchFamily="18" charset="0"/>
              </a:rPr>
              <a:t>Пэн</a:t>
            </a:r>
            <a:r>
              <a:rPr lang="ru-RU" sz="2400" u="sng" dirty="0" smtClean="0">
                <a:latin typeface="Georgia" pitchFamily="18" charset="0"/>
              </a:rPr>
              <a:t>", </a:t>
            </a:r>
            <a:r>
              <a:rPr lang="ru-RU" sz="2400" dirty="0" smtClean="0">
                <a:latin typeface="Georgia" pitchFamily="18" charset="0"/>
              </a:rPr>
              <a:t>посыпались и почести. Его произвели в баронеты, наградили орденом. 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С 1928 года он находился на посту президента Общества литераторов страны.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>
                <a:latin typeface="Georgia" pitchFamily="18" charset="0"/>
              </a:rPr>
              <a:t>Писатель всю свою жизнь посвятил творчеству, личная жизнь его не блистала обилием друзей и поклонниц. 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Женат был только единожды и не очень долго, по-настоящему близко дружил только с семейством Дэвис, даже опекал пятерых детей, когда их родители (Артур и Сильвия Дэвис) умерли. 	Собственных прямых наследников после его смерти в 1937 году обнаружено не было.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</a:t>
            </a:r>
            <a:r>
              <a:rPr lang="ru-RU" sz="2400" u="sng" dirty="0" smtClean="0">
                <a:latin typeface="Georgia" pitchFamily="18" charset="0"/>
              </a:rPr>
              <a:t>Кино.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Барри</a:t>
            </a:r>
            <a:r>
              <a:rPr lang="ru-RU" sz="2400" dirty="0" smtClean="0">
                <a:latin typeface="Georgia" pitchFamily="18" charset="0"/>
              </a:rPr>
              <a:t> Джеймс-Мэтью, биография которого была своеобразной и не без волшебных превращений и чудес, написал много книг. Его сказки экранизированы неоднократно, а в 2004 году вышел фильм Марка </a:t>
            </a:r>
            <a:r>
              <a:rPr lang="ru-RU" sz="2400" dirty="0" err="1" smtClean="0">
                <a:latin typeface="Georgia" pitchFamily="18" charset="0"/>
              </a:rPr>
              <a:t>Фостера</a:t>
            </a:r>
            <a:r>
              <a:rPr lang="ru-RU" sz="2400" dirty="0" smtClean="0">
                <a:latin typeface="Georgia" pitchFamily="18" charset="0"/>
              </a:rPr>
              <a:t> под названием </a:t>
            </a:r>
            <a:r>
              <a:rPr lang="ru-RU" sz="2400" b="1" dirty="0" smtClean="0">
                <a:latin typeface="Georgia" pitchFamily="18" charset="0"/>
              </a:rPr>
              <a:t>"Волшебная страна"</a:t>
            </a:r>
            <a:r>
              <a:rPr lang="ru-RU" sz="2400" dirty="0" smtClean="0">
                <a:latin typeface="Georgia" pitchFamily="18" charset="0"/>
              </a:rPr>
              <a:t>, где роль замечательного сказочника сыграл восхитительный Джонни </a:t>
            </a:r>
            <a:r>
              <a:rPr lang="ru-RU" sz="2400" dirty="0" err="1" smtClean="0">
                <a:latin typeface="Georgia" pitchFamily="18" charset="0"/>
              </a:rPr>
              <a:t>Депп</a:t>
            </a:r>
            <a:r>
              <a:rPr lang="ru-RU" sz="2400" dirty="0" smtClean="0">
                <a:latin typeface="Georgia" pitchFamily="18" charset="0"/>
              </a:rPr>
              <a:t>. Конечно, от реальной биографии действие фильма отличается почти кардинально. История с приёмными детьми и та подверглась вариациям.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000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	</a:t>
            </a:r>
            <a:r>
              <a:rPr lang="ru-RU" sz="2400" dirty="0" smtClean="0">
                <a:latin typeface="Georgia" pitchFamily="18" charset="0"/>
              </a:rPr>
              <a:t>Фильм выдвигался на "Оскар" в семи категориях, а на премию БАФТА - в одиннадцати. И в том и в другом случае оценка получена весьма высокая - восемь из десяти, даже в главной номинации. 	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Сказочная территория </a:t>
            </a:r>
            <a:r>
              <a:rPr lang="ru-RU" sz="2400" dirty="0" err="1" smtClean="0">
                <a:latin typeface="Georgia" pitchFamily="18" charset="0"/>
              </a:rPr>
              <a:t>Neverland</a:t>
            </a:r>
            <a:r>
              <a:rPr lang="ru-RU" sz="2400" dirty="0" smtClean="0">
                <a:latin typeface="Georgia" pitchFamily="18" charset="0"/>
              </a:rPr>
              <a:t>, которую придумал писатель, у нас именуется </a:t>
            </a:r>
            <a:r>
              <a:rPr lang="ru-RU" sz="2400" dirty="0" err="1" smtClean="0">
                <a:latin typeface="Georgia" pitchFamily="18" charset="0"/>
              </a:rPr>
              <a:t>Нетландией</a:t>
            </a:r>
            <a:r>
              <a:rPr lang="ru-RU" sz="2400" dirty="0" smtClean="0">
                <a:latin typeface="Georgia" pitchFamily="18" charset="0"/>
              </a:rPr>
              <a:t>, а в данном фильме - </a:t>
            </a:r>
            <a:r>
              <a:rPr lang="ru-RU" sz="2400" b="1" dirty="0" smtClean="0">
                <a:latin typeface="Georgia" pitchFamily="18" charset="0"/>
              </a:rPr>
              <a:t>Волшебной страной</a:t>
            </a:r>
            <a:r>
              <a:rPr lang="ru-RU" sz="2400" dirty="0" smtClean="0">
                <a:latin typeface="Georgia" pitchFamily="18" charset="0"/>
              </a:rPr>
              <a:t>. Страна, откуда не возвращаются. 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Герой удивляется прекрасному миру сам и умеет удивить окружающих.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Georgia" pitchFamily="18" charset="0"/>
              </a:rPr>
              <a:t>		Собственное завещание. </a:t>
            </a:r>
            <a:r>
              <a:rPr lang="ru-RU" sz="2400" dirty="0" smtClean="0">
                <a:latin typeface="Georgia" pitchFamily="18" charset="0"/>
              </a:rPr>
              <a:t>Интересные факты из жизни которого были столь обильны, что неоднократно вдохновляли людей искусства на создание мировых шедевров, умер в 1937 году, предварительно передав все доходы и права от "</a:t>
            </a:r>
            <a:r>
              <a:rPr lang="ru-RU" sz="2400" b="1" dirty="0" smtClean="0">
                <a:latin typeface="Georgia" pitchFamily="18" charset="0"/>
              </a:rPr>
              <a:t>Питера </a:t>
            </a:r>
            <a:r>
              <a:rPr lang="ru-RU" sz="2400" b="1" dirty="0" err="1" smtClean="0">
                <a:latin typeface="Georgia" pitchFamily="18" charset="0"/>
              </a:rPr>
              <a:t>Пэна</a:t>
            </a:r>
            <a:r>
              <a:rPr lang="ru-RU" sz="2400" dirty="0" smtClean="0">
                <a:latin typeface="Georgia" pitchFamily="18" charset="0"/>
              </a:rPr>
              <a:t>" (внушительную сумму) лондонской детской больнице. А в 1987 году Парламент Британии сделал беспрецедентный шаг - установил авторские права </a:t>
            </a:r>
            <a:r>
              <a:rPr lang="ru-RU" sz="2400" dirty="0" err="1" smtClean="0">
                <a:latin typeface="Georgia" pitchFamily="18" charset="0"/>
              </a:rPr>
              <a:t>Барри</a:t>
            </a:r>
            <a:r>
              <a:rPr lang="ru-RU" sz="2400" dirty="0" smtClean="0">
                <a:latin typeface="Georgia" pitchFamily="18" charset="0"/>
              </a:rPr>
              <a:t> как бессрочные. Вот такое исключительное уважение снискал этот выдающийся человек у себя на родине. </a:t>
            </a:r>
          </a:p>
          <a:p>
            <a:pPr>
              <a:buNone/>
            </a:pP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zhejms_Barri__Piter_P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3055959" cy="3929090"/>
          </a:xfrm>
        </p:spPr>
      </p:pic>
      <p:sp>
        <p:nvSpPr>
          <p:cNvPr id="5" name="Прямоугольник 4"/>
          <p:cNvSpPr/>
          <p:nvPr/>
        </p:nvSpPr>
        <p:spPr>
          <a:xfrm>
            <a:off x="3571868" y="1142984"/>
            <a:ext cx="53578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	</a:t>
            </a:r>
            <a:r>
              <a:rPr lang="ru-RU" sz="2000" dirty="0" smtClean="0">
                <a:latin typeface="Georgia" pitchFamily="18" charset="0"/>
              </a:rPr>
              <a:t>Джеймс </a:t>
            </a:r>
            <a:r>
              <a:rPr lang="ru-RU" sz="2000" dirty="0">
                <a:latin typeface="Georgia" pitchFamily="18" charset="0"/>
              </a:rPr>
              <a:t>Мэтью </a:t>
            </a:r>
            <a:r>
              <a:rPr lang="ru-RU" sz="2000" dirty="0" err="1">
                <a:latin typeface="Georgia" pitchFamily="18" charset="0"/>
              </a:rPr>
              <a:t>Барри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придумал сказочную историю про Питера </a:t>
            </a:r>
            <a:r>
              <a:rPr lang="ru-RU" sz="2000" dirty="0" err="1">
                <a:latin typeface="Georgia" pitchFamily="18" charset="0"/>
              </a:rPr>
              <a:t>Пэна</a:t>
            </a:r>
            <a:r>
              <a:rPr lang="ru-RU" sz="2000" dirty="0">
                <a:latin typeface="Georgia" pitchFamily="18" charset="0"/>
              </a:rPr>
              <a:t> – мальчика, который не хотел взрослеть. </a:t>
            </a:r>
            <a:endParaRPr lang="ru-RU" sz="2000" dirty="0" smtClean="0">
              <a:latin typeface="Georgia" pitchFamily="18" charset="0"/>
            </a:endParaRPr>
          </a:p>
          <a:p>
            <a:pPr algn="just"/>
            <a:r>
              <a:rPr lang="ru-RU" sz="2000" dirty="0" smtClean="0">
                <a:latin typeface="Georgia" pitchFamily="18" charset="0"/>
              </a:rPr>
              <a:t>	Питер </a:t>
            </a:r>
            <a:r>
              <a:rPr lang="ru-RU" sz="2000" dirty="0" err="1">
                <a:latin typeface="Georgia" pitchFamily="18" charset="0"/>
              </a:rPr>
              <a:t>Пэн</a:t>
            </a:r>
            <a:r>
              <a:rPr lang="ru-RU" sz="2000" dirty="0">
                <a:latin typeface="Georgia" pitchFamily="18" charset="0"/>
              </a:rPr>
              <a:t> – мальчик, который однажды решил никогда не взрослеть. Он живёт на острове </a:t>
            </a:r>
            <a:r>
              <a:rPr lang="ru-RU" sz="2000" dirty="0" err="1">
                <a:latin typeface="Georgia" pitchFamily="18" charset="0"/>
              </a:rPr>
              <a:t>Нетинебудет</a:t>
            </a:r>
            <a:r>
              <a:rPr lang="ru-RU" sz="2000" dirty="0">
                <a:latin typeface="Georgia" pitchFamily="18" charset="0"/>
              </a:rPr>
              <a:t>, населённом эльфами и гномами, русалками и кровожадными пиратами. По удивительной случайности на этот же остров попадают </a:t>
            </a:r>
            <a:r>
              <a:rPr lang="ru-RU" sz="2000" dirty="0" err="1">
                <a:latin typeface="Georgia" pitchFamily="18" charset="0"/>
              </a:rPr>
              <a:t>Венди</a:t>
            </a:r>
            <a:r>
              <a:rPr lang="ru-RU" sz="2000" dirty="0">
                <a:latin typeface="Georgia" pitchFamily="18" charset="0"/>
              </a:rPr>
              <a:t>, Джон и Майкл. Ребятам предстоит столкнуться с опасностями, познакомиться с жителями волшебной земли и, конечно же, вернуться обратно домой. Но так ли просто это сделать, если сам Питер </a:t>
            </a:r>
            <a:r>
              <a:rPr lang="ru-RU" sz="2000" dirty="0" err="1">
                <a:latin typeface="Georgia" pitchFamily="18" charset="0"/>
              </a:rPr>
              <a:t>Пэн</a:t>
            </a:r>
            <a:r>
              <a:rPr lang="ru-RU" sz="2000" dirty="0">
                <a:latin typeface="Georgia" pitchFamily="18" charset="0"/>
              </a:rPr>
              <a:t> может встать у них на пути?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zhejms_Barri__Piter_Pen_v_Kensingtonskom_sad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1071546"/>
            <a:ext cx="3425867" cy="4429156"/>
          </a:xfrm>
        </p:spPr>
      </p:pic>
      <p:sp>
        <p:nvSpPr>
          <p:cNvPr id="5" name="Прямоугольник 4"/>
          <p:cNvSpPr/>
          <p:nvPr/>
        </p:nvSpPr>
        <p:spPr>
          <a:xfrm>
            <a:off x="4000496" y="1357298"/>
            <a:ext cx="4786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Georgia" pitchFamily="18" charset="0"/>
              </a:rPr>
              <a:t>Перед </a:t>
            </a:r>
            <a:r>
              <a:rPr lang="ru-RU" sz="2000" dirty="0">
                <a:latin typeface="Georgia" pitchFamily="18" charset="0"/>
              </a:rPr>
              <a:t>вами первая книга о Питере </a:t>
            </a:r>
            <a:r>
              <a:rPr lang="ru-RU" sz="2000" dirty="0" err="1">
                <a:latin typeface="Georgia" pitchFamily="18" charset="0"/>
              </a:rPr>
              <a:t>Пэне</a:t>
            </a:r>
            <a:r>
              <a:rPr lang="ru-RU" sz="2000" dirty="0">
                <a:latin typeface="Georgia" pitchFamily="18" charset="0"/>
              </a:rPr>
              <a:t> - рассказ о его раннем детстве, об общении с птицами, феями и о первой встрече с обыкновенной девочкой. Ведь, как выясняется, сам Питер </a:t>
            </a:r>
            <a:r>
              <a:rPr lang="ru-RU" sz="2000" dirty="0" err="1">
                <a:latin typeface="Georgia" pitchFamily="18" charset="0"/>
              </a:rPr>
              <a:t>Пэн</a:t>
            </a:r>
            <a:r>
              <a:rPr lang="ru-RU" sz="2000" dirty="0">
                <a:latin typeface="Georgia" pitchFamily="18" charset="0"/>
              </a:rPr>
              <a:t> совсем не заурядный ребёнок! И жил он в фантастическом месте - в Кенсингтонском саду, неповторимом сказочном </a:t>
            </a:r>
            <a:r>
              <a:rPr lang="ru-RU" sz="2000" dirty="0" smtClean="0">
                <a:latin typeface="Georgia" pitchFamily="18" charset="0"/>
              </a:rPr>
              <a:t>парке.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Piter_Pen_i_Vend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857232"/>
            <a:ext cx="3333773" cy="5072098"/>
          </a:xfrm>
        </p:spPr>
      </p:pic>
      <p:sp>
        <p:nvSpPr>
          <p:cNvPr id="5" name="Прямоугольник 4"/>
          <p:cNvSpPr/>
          <p:nvPr/>
        </p:nvSpPr>
        <p:spPr>
          <a:xfrm>
            <a:off x="4000496" y="785794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Georgia" pitchFamily="18" charset="0"/>
              </a:rPr>
              <a:t>Можно </a:t>
            </a:r>
            <a:r>
              <a:rPr lang="ru-RU" sz="2000" dirty="0">
                <a:latin typeface="Georgia" pitchFamily="18" charset="0"/>
              </a:rPr>
              <a:t>пережить увлекательные и опасные приключения с индейцами и пиратами, волшебными существами и дикими животными, причём сразу со всеми вместе и в одно и то же время? </a:t>
            </a:r>
            <a:r>
              <a:rPr lang="ru-RU" sz="2000" dirty="0" smtClean="0">
                <a:latin typeface="Georgia" pitchFamily="18" charset="0"/>
              </a:rPr>
              <a:t>Как </a:t>
            </a:r>
            <a:r>
              <a:rPr lang="ru-RU" sz="2000" dirty="0">
                <a:latin typeface="Georgia" pitchFamily="18" charset="0"/>
              </a:rPr>
              <a:t>же могли Майкл и Джордж не поддаться искушению, и не отправиться на 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остров, где правит </a:t>
            </a:r>
            <a:r>
              <a:rPr lang="ru-RU" sz="2000" dirty="0" smtClean="0">
                <a:latin typeface="Georgia" pitchFamily="18" charset="0"/>
              </a:rPr>
              <a:t>вечно </a:t>
            </a:r>
            <a:r>
              <a:rPr lang="ru-RU" sz="2000" dirty="0">
                <a:latin typeface="Georgia" pitchFamily="18" charset="0"/>
              </a:rPr>
              <a:t>юный Питер </a:t>
            </a:r>
            <a:r>
              <a:rPr lang="ru-RU" sz="2000" dirty="0" err="1">
                <a:latin typeface="Georgia" pitchFamily="18" charset="0"/>
              </a:rPr>
              <a:t>Пэн</a:t>
            </a:r>
            <a:r>
              <a:rPr lang="ru-RU" sz="2000" dirty="0">
                <a:latin typeface="Georgia" pitchFamily="18" charset="0"/>
              </a:rPr>
              <a:t>. И как могла </a:t>
            </a:r>
            <a:r>
              <a:rPr lang="ru-RU" sz="2000" dirty="0" err="1">
                <a:latin typeface="Georgia" pitchFamily="18" charset="0"/>
              </a:rPr>
              <a:t>Венди</a:t>
            </a:r>
            <a:r>
              <a:rPr lang="ru-RU" sz="2000" dirty="0">
                <a:latin typeface="Georgia" pitchFamily="18" charset="0"/>
              </a:rPr>
              <a:t> не отправиться с ними, ведь у Питера </a:t>
            </a:r>
            <a:r>
              <a:rPr lang="ru-RU" sz="2000" dirty="0" err="1">
                <a:latin typeface="Georgia" pitchFamily="18" charset="0"/>
              </a:rPr>
              <a:t>Пэна</a:t>
            </a:r>
            <a:r>
              <a:rPr lang="ru-RU" sz="2000" dirty="0">
                <a:latin typeface="Georgia" pitchFamily="18" charset="0"/>
              </a:rPr>
              <a:t> и его пропавших мальчиков не было </a:t>
            </a:r>
            <a:r>
              <a:rPr lang="ru-RU" sz="2000" dirty="0" smtClean="0">
                <a:latin typeface="Georgia" pitchFamily="18" charset="0"/>
              </a:rPr>
              <a:t>мамы.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>
                <a:latin typeface="Georgia" pitchFamily="18" charset="0"/>
              </a:rPr>
              <a:t>Родился 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27 апреля (9 мая) 1835 </a:t>
            </a:r>
            <a:r>
              <a:rPr lang="ru-RU" sz="2400" dirty="0" smtClean="0">
                <a:latin typeface="Georgia" pitchFamily="18" charset="0"/>
              </a:rPr>
              <a:t>в г.Белополье Харьковской губернии. Сын дьячка. Очень рано потерял родителей и остался круглым сиротой. Окончил духовное училище, а затем Харьковскую семинарию (1855). 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В 1859 Антонович заканчивает Петербургскую духовную академию и становится кандидатом богословия. Но уже в годы учебы его взгляды принимают материалистический и атеистический характер. Решающую роль в этом сыграло изучение им трудов французских материалистов.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32"/>
          </a:xfrm>
        </p:spPr>
        <p:txBody>
          <a:bodyPr/>
          <a:lstStyle/>
          <a:p>
            <a:pPr algn="ctr"/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  <a:ln w="38100">
            <a:solidFill>
              <a:srgbClr val="7030A0"/>
            </a:solidFill>
          </a:ln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3"/>
              </a:rPr>
              <a:t>https://www.nbrkomi.ru/str/id/76/2406/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(дата обращения 30 апреля 2020)</a:t>
            </a:r>
          </a:p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4"/>
              </a:rPr>
              <a:t>http://www.biografguru.ru/about/antonovich/?q=4578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 (дата обращения: 30 апреля 2020 )</a:t>
            </a:r>
          </a:p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5"/>
              </a:rPr>
              <a:t>https://litvek.com/books/244760-kniga-maksim-alekseevich-antonovich-iz-vospominaniy-o-nikolae-aleksandroviche-dobrolyubove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 (дата обращения: 30 апреля 2020 год) </a:t>
            </a:r>
          </a:p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6"/>
              </a:rPr>
              <a:t>https://litvek.com/books/244761-kniga-maksim-alekseevich-antonovich-pisma-ottsa-k-syinu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 (дата обращения: 30 апреля 2020)</a:t>
            </a:r>
          </a:p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7"/>
              </a:rPr>
              <a:t>https://kraevushka.livejournal.com/731239.html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 (дата обращения: 30 апреля 2020)</a:t>
            </a:r>
          </a:p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7"/>
              </a:rPr>
              <a:t>https://kraevushka.livejournal.com/731239.html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 (дата обращения: 30 апреля 2020)</a:t>
            </a:r>
          </a:p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8"/>
              </a:rPr>
              <a:t>https://fb.ru/article/245564/barri-djeyms-metyu-biografiya-proizvedeniya-foto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 (дата обращения: 30 апреля 2020)</a:t>
            </a:r>
          </a:p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9"/>
              </a:rPr>
              <a:t>https://biografieonline.it/img/bio/James_Matthew_Barrie_1.jpg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 (дата обращения: 30 апреля 2020)</a:t>
            </a:r>
          </a:p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10"/>
              </a:rPr>
              <a:t>https://www.livelib.ru/author/24102/top-dzhejms-barri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 (дата обращения: 1 мая 2020)</a:t>
            </a:r>
          </a:p>
          <a:p>
            <a:r>
              <a:rPr lang="ru-RU" dirty="0" smtClean="0">
                <a:cs typeface="Aharoni" pitchFamily="2" charset="-79"/>
                <a:hlinkClick r:id="rId8"/>
              </a:rPr>
              <a:t>https://fb.ru/article/245564/barri-djeyms-metyu-biografiya-proizvedeniya-foto</a:t>
            </a:r>
            <a:r>
              <a:rPr lang="ru-RU" dirty="0" smtClean="0">
                <a:cs typeface="Aharoni" pitchFamily="2" charset="-79"/>
              </a:rPr>
              <a:t> (дата обращения: 1 мая 2020)</a:t>
            </a:r>
          </a:p>
          <a:p>
            <a:r>
              <a:rPr lang="ru-RU" dirty="0" smtClean="0">
                <a:cs typeface="Aharoni" pitchFamily="2" charset="-79"/>
                <a:hlinkClick r:id="rId10"/>
              </a:rPr>
              <a:t>https://www.livelib.ru/author/24102/top-dzhejms-barri</a:t>
            </a:r>
            <a:r>
              <a:rPr lang="ru-RU" dirty="0" smtClean="0">
                <a:cs typeface="Aharoni" pitchFamily="2" charset="-79"/>
              </a:rPr>
              <a:t> (дата обращения: 1 мая 2020) </a:t>
            </a:r>
          </a:p>
          <a:p>
            <a:r>
              <a:rPr lang="ru-RU" dirty="0" smtClean="0">
                <a:cs typeface="Aharoni" pitchFamily="2" charset="-79"/>
                <a:hlinkClick r:id="rId10"/>
              </a:rPr>
              <a:t>https://www.livelib.ru/author/24102/top-dzhejms-barri</a:t>
            </a:r>
            <a:r>
              <a:rPr lang="ru-RU" dirty="0" smtClean="0">
                <a:cs typeface="Aharoni" pitchFamily="2" charset="-79"/>
              </a:rPr>
              <a:t> (дата обращения: 1 мая 2020) </a:t>
            </a:r>
          </a:p>
          <a:p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  <a:p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Составитель: </a:t>
            </a:r>
            <a:r>
              <a:rPr lang="ru-RU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Красноусова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 Н. С.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-библиотекарь отдела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информационно –библиографической деятельности </a:t>
            </a:r>
          </a:p>
          <a:p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64360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>
                <a:latin typeface="Georgia" pitchFamily="18" charset="0"/>
                <a:cs typeface="Aharoni" pitchFamily="2" charset="-79"/>
              </a:rPr>
              <a:t>В 1862 Антонович выходит из духовного звания. Став в 1861 постоянным сотрудником «</a:t>
            </a:r>
            <a:r>
              <a:rPr lang="ru-RU" sz="2400" dirty="0" err="1" smtClean="0">
                <a:latin typeface="Georgia" pitchFamily="18" charset="0"/>
                <a:cs typeface="Aharoni" pitchFamily="2" charset="-79"/>
              </a:rPr>
              <a:t>Современ-ника</a:t>
            </a:r>
            <a:r>
              <a:rPr lang="ru-RU" sz="2400" dirty="0" smtClean="0">
                <a:latin typeface="Georgia" pitchFamily="18" charset="0"/>
                <a:cs typeface="Aharoni" pitchFamily="2" charset="-79"/>
              </a:rPr>
              <a:t>», а после смерти Добролюбова возглавив литературно-критический отдел журнала, он </a:t>
            </a:r>
            <a:r>
              <a:rPr lang="ru-RU" sz="2400" dirty="0" err="1" smtClean="0">
                <a:latin typeface="Georgia" pitchFamily="18" charset="0"/>
                <a:cs typeface="Aharoni" pitchFamily="2" charset="-79"/>
              </a:rPr>
              <a:t>вклю-чается</a:t>
            </a:r>
            <a:r>
              <a:rPr lang="ru-RU" sz="2400" dirty="0" smtClean="0">
                <a:latin typeface="Georgia" pitchFamily="18" charset="0"/>
                <a:cs typeface="Aharoni" pitchFamily="2" charset="-79"/>
              </a:rPr>
              <a:t> в журнальную полемику. 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  <a:cs typeface="Aharoni" pitchFamily="2" charset="-79"/>
              </a:rPr>
              <a:t>		В своей критике философского идеализма (от Платона до Гегеля и Шопенгауэра) он опирался также на исследования европейских и русских естествоиспытателей (Ч.Дарвина, Д. Льюиса, И. М. Сеченова). Критикуя идеологию почвенничества, полемизировал с Н. Н. Страховым и Ф. М. Достоевским. 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  <a:cs typeface="Aharoni" pitchFamily="2" charset="-79"/>
              </a:rPr>
              <a:t>		В 1862–1864, ведя борьбу с «</a:t>
            </a:r>
            <a:r>
              <a:rPr lang="ru-RU" sz="2400" dirty="0" err="1" smtClean="0">
                <a:latin typeface="Georgia" pitchFamily="18" charset="0"/>
                <a:cs typeface="Aharoni" pitchFamily="2" charset="-79"/>
              </a:rPr>
              <a:t>антинигилисти-ческой</a:t>
            </a:r>
            <a:r>
              <a:rPr lang="ru-RU" sz="2400" dirty="0" smtClean="0">
                <a:latin typeface="Georgia" pitchFamily="18" charset="0"/>
                <a:cs typeface="Aharoni" pitchFamily="2" charset="-79"/>
              </a:rPr>
              <a:t>» литературой, исключительно резко оценивал роман И.</a:t>
            </a:r>
            <a:r>
              <a:rPr lang="en-US" sz="2400" dirty="0" smtClean="0">
                <a:latin typeface="Georgia" pitchFamily="18" charset="0"/>
                <a:cs typeface="Aharoni" pitchFamily="2" charset="-79"/>
              </a:rPr>
              <a:t> </a:t>
            </a:r>
            <a:r>
              <a:rPr lang="ru-RU" sz="2400" dirty="0" smtClean="0">
                <a:latin typeface="Georgia" pitchFamily="18" charset="0"/>
                <a:cs typeface="Aharoni" pitchFamily="2" charset="-79"/>
              </a:rPr>
              <a:t>С.</a:t>
            </a:r>
            <a:r>
              <a:rPr lang="en-US" sz="2400" dirty="0" smtClean="0">
                <a:latin typeface="Georgia" pitchFamily="18" charset="0"/>
                <a:cs typeface="Aharoni" pitchFamily="2" charset="-79"/>
              </a:rPr>
              <a:t> </a:t>
            </a:r>
            <a:r>
              <a:rPr lang="ru-RU" sz="2400" dirty="0" smtClean="0">
                <a:latin typeface="Georgia" pitchFamily="18" charset="0"/>
                <a:cs typeface="Aharoni" pitchFamily="2" charset="-79"/>
              </a:rPr>
              <a:t>Тургенева Отцы и дети.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8578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После закрытия «Современника» Антонович с семьей некоторое время жил за границей (1866–1868). В 1870-е годы он занимался преимущественно переводами многочисленных трудов по истории и естествознанию.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Сотрудничал в различных изданиях </a:t>
            </a:r>
            <a:r>
              <a:rPr lang="ru-RU" sz="2400" u="sng" dirty="0" smtClean="0">
                <a:latin typeface="Georgia" pitchFamily="18" charset="0"/>
              </a:rPr>
              <a:t>(«Слово», «Новое обозрение» </a:t>
            </a:r>
            <a:r>
              <a:rPr lang="ru-RU" sz="2400" dirty="0" smtClean="0">
                <a:latin typeface="Georgia" pitchFamily="18" charset="0"/>
              </a:rPr>
              <a:t>и др.), Антонович продолжал отстаивать революционно-демократическую идеологию 1860-х годов. 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В 1898–1916 он публикует воспоминания о Чернышевском, Добролюбове, Некрасове, Лаврове, труд о Ч.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Дарвине и его учении.</a:t>
            </a:r>
          </a:p>
          <a:p>
            <a:pPr algn="just">
              <a:buNone/>
            </a:pPr>
            <a:r>
              <a:rPr lang="ru-RU" sz="2400" dirty="0" smtClean="0">
                <a:latin typeface="Georgia" pitchFamily="18" charset="0"/>
              </a:rPr>
              <a:t>		Умер Максим Алексеевич в Петрограде 14 ноября 1918.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3143272" cy="4400581"/>
          </a:xfrm>
        </p:spPr>
      </p:pic>
      <p:sp>
        <p:nvSpPr>
          <p:cNvPr id="5" name="Прямоугольник 4"/>
          <p:cNvSpPr/>
          <p:nvPr/>
        </p:nvSpPr>
        <p:spPr>
          <a:xfrm>
            <a:off x="3643306" y="714356"/>
            <a:ext cx="52149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Georgia" pitchFamily="18" charset="0"/>
              </a:rPr>
              <a:t>«</a:t>
            </a:r>
            <a:r>
              <a:rPr lang="ru-RU" sz="2000" dirty="0">
                <a:latin typeface="Georgia" pitchFamily="18" charset="0"/>
              </a:rPr>
              <a:t>В половине 1859 года я оканчивал курс в </a:t>
            </a:r>
            <a:r>
              <a:rPr lang="ru-RU" sz="2000" dirty="0" err="1">
                <a:latin typeface="Georgia" pitchFamily="18" charset="0"/>
              </a:rPr>
              <a:t>С.-Петербургской</a:t>
            </a:r>
            <a:r>
              <a:rPr lang="ru-RU" sz="2000" dirty="0">
                <a:latin typeface="Georgia" pitchFamily="18" charset="0"/>
              </a:rPr>
              <a:t> духовной академии. С каждым годом моего учения в академии я все более и более убеждался, что теологическая специальность и духовная служба мне вовсе не по душе, и мое внимание направлялось более на философию и вообще на светские науки, чем на науки теологические. Перед окончанием курса я окончательно решил оставить духовное звание и посвятить себя деятельности не на духовном, а на каком-нибудь другом поприще. Прежде всего я рискнул попытаться проникнуть на литературное поприще и для пробы написать что-нибудь, что могло попасть в светскую печать</a:t>
            </a:r>
            <a:r>
              <a:rPr lang="ru-RU" sz="2000" dirty="0" smtClean="0">
                <a:latin typeface="Georgia" pitchFamily="18" charset="0"/>
              </a:rPr>
              <a:t>…» 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ver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1"/>
            <a:ext cx="3286148" cy="4600607"/>
          </a:xfrm>
        </p:spPr>
      </p:pic>
      <p:sp>
        <p:nvSpPr>
          <p:cNvPr id="5" name="Прямоугольник 4"/>
          <p:cNvSpPr/>
          <p:nvPr/>
        </p:nvSpPr>
        <p:spPr>
          <a:xfrm>
            <a:off x="4071934" y="100010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Georgia" pitchFamily="18" charset="0"/>
              </a:rPr>
              <a:t>«</a:t>
            </a:r>
            <a:r>
              <a:rPr lang="ru-RU" sz="2000" dirty="0">
                <a:latin typeface="Georgia" pitchFamily="18" charset="0"/>
              </a:rPr>
              <a:t>Милый мой </a:t>
            </a:r>
            <a:r>
              <a:rPr lang="ru-RU" sz="2000" dirty="0" smtClean="0">
                <a:latin typeface="Georgia" pitchFamily="18" charset="0"/>
              </a:rPr>
              <a:t>Ванечка! Благодарю </a:t>
            </a:r>
            <a:r>
              <a:rPr lang="ru-RU" sz="2000" dirty="0">
                <a:latin typeface="Georgia" pitchFamily="18" charset="0"/>
              </a:rPr>
              <a:t>тебя за письмо, за доверие и откровенность, с которыми ты обратился ко мне; мне приятно видеть их в тебе, особенно в настоящее время, когда дети так скоро забывают своих родителей и теряют к ним всякое уважение. Из настоящего же моего письма ты увидишь, что и отец может пригодиться тебе и помочь тебе своими советами. Ты прислал мне несколько своих статей о разных предметах и спрашиваешь меня, можно ли их напечатать, стоят ли они того</a:t>
            </a:r>
            <a:r>
              <a:rPr lang="ru-RU" sz="2000" dirty="0" smtClean="0">
                <a:latin typeface="Georgia" pitchFamily="18" charset="0"/>
              </a:rPr>
              <a:t>…» 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ver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1357298"/>
            <a:ext cx="3163683" cy="4429156"/>
          </a:xfrm>
        </p:spPr>
      </p:pic>
      <p:sp>
        <p:nvSpPr>
          <p:cNvPr id="5" name="Прямоугольник 4"/>
          <p:cNvSpPr/>
          <p:nvPr/>
        </p:nvSpPr>
        <p:spPr>
          <a:xfrm>
            <a:off x="3857620" y="1000108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Georgia" pitchFamily="18" charset="0"/>
              </a:rPr>
              <a:t>«</a:t>
            </a:r>
            <a:r>
              <a:rPr lang="ru-RU" sz="2000" dirty="0">
                <a:latin typeface="Georgia" pitchFamily="18" charset="0"/>
              </a:rPr>
              <a:t>Люди, желающие иметь обо всех окружающих их предметах точное и определенное понятие, желают иметь такое понятие и о славянофильском „Дне“, и потому спрашивают: „Что такое „День“? Есть ли это газета с основательными или, по крайней мере, с определенными систематическими убеждениями, или просто склад неясных и неопределенных представлений, неосмысленных патриотических выходок и восточно-русского самохвальства, разведение водою посмертного наследства Киреевских, Хомякова и К. Аксакова?“…»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64415_6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14290"/>
            <a:ext cx="3214710" cy="4750802"/>
          </a:xfrm>
        </p:spPr>
      </p:pic>
      <p:sp>
        <p:nvSpPr>
          <p:cNvPr id="6" name="Прямоугольник 5"/>
          <p:cNvSpPr/>
          <p:nvPr/>
        </p:nvSpPr>
        <p:spPr>
          <a:xfrm>
            <a:off x="357158" y="5072074"/>
            <a:ext cx="85725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Georgia" pitchFamily="18" charset="0"/>
              </a:rPr>
              <a:t>100</a:t>
            </a:r>
            <a:r>
              <a:rPr lang="ru-RU" sz="2600" b="1" dirty="0">
                <a:solidFill>
                  <a:srgbClr val="7030A0"/>
                </a:solidFill>
                <a:latin typeface="Georgia" pitchFamily="18" charset="0"/>
              </a:rPr>
              <a:t> лет со дня рождения </a:t>
            </a:r>
            <a:endParaRPr lang="ru-RU" sz="26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7030A0"/>
                </a:solidFill>
                <a:latin typeface="Georgia" pitchFamily="18" charset="0"/>
              </a:rPr>
              <a:t>английского  писателя, автора  </a:t>
            </a:r>
            <a:r>
              <a:rPr lang="ru-RU" sz="2600" b="1" dirty="0">
                <a:solidFill>
                  <a:srgbClr val="7030A0"/>
                </a:solidFill>
                <a:latin typeface="Georgia" pitchFamily="18" charset="0"/>
              </a:rPr>
              <a:t>книг для детей </a:t>
            </a:r>
            <a:endParaRPr lang="ru-RU" sz="26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7030A0"/>
                </a:solidFill>
                <a:latin typeface="Georgia" pitchFamily="18" charset="0"/>
              </a:rPr>
              <a:t>Ричарда  Джорджа Адамса </a:t>
            </a:r>
            <a:r>
              <a:rPr lang="ru-RU" sz="2600" b="1" dirty="0">
                <a:solidFill>
                  <a:srgbClr val="7030A0"/>
                </a:solidFill>
                <a:latin typeface="Georgia" pitchFamily="18" charset="0"/>
              </a:rPr>
              <a:t> (1920–2016)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</TotalTime>
  <Words>194</Words>
  <Application>Microsoft Office PowerPoint</Application>
  <PresentationFormat>Экран (4:3)</PresentationFormat>
  <Paragraphs>92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Windows User</dc:creator>
  <cp:lastModifiedBy>Александр</cp:lastModifiedBy>
  <cp:revision>119</cp:revision>
  <dcterms:created xsi:type="dcterms:W3CDTF">2020-05-01T14:12:38Z</dcterms:created>
  <dcterms:modified xsi:type="dcterms:W3CDTF">2020-05-15T10:35:02Z</dcterms:modified>
</cp:coreProperties>
</file>