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90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89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176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B00E0-396D-47AF-BE1E-D1E6103F1397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3F63-DBF7-4B78-A0D3-EE566E9875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B00E0-396D-47AF-BE1E-D1E6103F1397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3F63-DBF7-4B78-A0D3-EE566E9875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B00E0-396D-47AF-BE1E-D1E6103F1397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3F63-DBF7-4B78-A0D3-EE566E9875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B00E0-396D-47AF-BE1E-D1E6103F1397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3F63-DBF7-4B78-A0D3-EE566E9875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B00E0-396D-47AF-BE1E-D1E6103F1397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3F63-DBF7-4B78-A0D3-EE566E9875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B00E0-396D-47AF-BE1E-D1E6103F1397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3F63-DBF7-4B78-A0D3-EE566E9875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B00E0-396D-47AF-BE1E-D1E6103F1397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3F63-DBF7-4B78-A0D3-EE566E9875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B00E0-396D-47AF-BE1E-D1E6103F1397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3F63-DBF7-4B78-A0D3-EE566E9875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B00E0-396D-47AF-BE1E-D1E6103F1397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3F63-DBF7-4B78-A0D3-EE566E9875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B00E0-396D-47AF-BE1E-D1E6103F1397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3F63-DBF7-4B78-A0D3-EE566E9875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B00E0-396D-47AF-BE1E-D1E6103F1397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3F63-DBF7-4B78-A0D3-EE566E9875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B00E0-396D-47AF-BE1E-D1E6103F1397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63F63-DBF7-4B78-A0D3-EE566E98756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1977" TargetMode="External"/><Relationship Id="rId13" Type="http://schemas.openxmlformats.org/officeDocument/2006/relationships/hyperlink" Target="https://ru.wikipedia.org/wiki/%D0%96%D0%B8%D0%B4%D0%BA%D0%B8%D0%B5_%D0%BA%D1%80%D0%B8%D1%81%D1%82%D0%B0%D0%BB%D0%BB%D1%8B" TargetMode="External"/><Relationship Id="rId18" Type="http://schemas.openxmlformats.org/officeDocument/2006/relationships/hyperlink" Target="https://ru.wikipedia.org/wiki/%D0%93%D0%B5%D1%80%D0%BC%D0%B0%D0%BD%D0%B8%D1%8F" TargetMode="External"/><Relationship Id="rId3" Type="http://schemas.openxmlformats.org/officeDocument/2006/relationships/hyperlink" Target="https://ru.wikipedia.org/wiki/1955" TargetMode="External"/><Relationship Id="rId21" Type="http://schemas.openxmlformats.org/officeDocument/2006/relationships/hyperlink" Target="https://ru.wikipedia.org/wiki/%D0%95%D1%81%D0%BB%D0%B8_(%D0%B6%D1%83%D1%80%D0%BD%D0%B0%D0%BB)" TargetMode="External"/><Relationship Id="rId7" Type="http://schemas.openxmlformats.org/officeDocument/2006/relationships/hyperlink" Target="https://ru.wikipedia.org/wiki/%D0%A5%D0%B0%D1%80%D1%8C%D0%BA%D0%BE%D0%B2%D1%81%D0%BA%D0%B8%D0%B9_%D0%BD%D0%B0%D1%86%D0%B8%D0%BE%D0%BD%D0%B0%D0%BB%D1%8C%D0%BD%D1%8B%D0%B9_%D1%83%D0%BD%D0%B8%D0%B2%D0%B5%D1%80%D1%81%D0%B8%D1%82%D0%B5%D1%82" TargetMode="External"/><Relationship Id="rId12" Type="http://schemas.openxmlformats.org/officeDocument/2006/relationships/hyperlink" Target="https://ru.wikipedia.org/wiki/%D0%9B%D0%B0%D0%B7%D0%B5%D1%80%D0%BD%D0%B0%D1%8F_%D1%84%D0%B8%D0%B7%D0%B8%D0%BA%D0%B0" TargetMode="External"/><Relationship Id="rId17" Type="http://schemas.openxmlformats.org/officeDocument/2006/relationships/hyperlink" Target="https://ru.wikipedia.org/wiki/%D0%A4%D1%80%D0%B0%D0%BD%D1%86%D0%B8%D1%8F" TargetMode="External"/><Relationship Id="rId2" Type="http://schemas.openxmlformats.org/officeDocument/2006/relationships/hyperlink" Target="https://ru.wikipedia.org/wiki/16_%D0%BC%D0%B0%D1%8F" TargetMode="External"/><Relationship Id="rId16" Type="http://schemas.openxmlformats.org/officeDocument/2006/relationships/hyperlink" Target="https://ru.wikipedia.org/wiki/%D0%98%D1%81%D0%BF%D0%B0%D0%BD%D0%B8%D1%8F" TargetMode="External"/><Relationship Id="rId20" Type="http://schemas.openxmlformats.org/officeDocument/2006/relationships/hyperlink" Target="https://ru.wikipedia.org/wiki/200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1%D0%B5%D0%BB%D0%BE%D1%80%D1%83%D1%81%D1%81%D0%BA%D0%B8%D0%B9_%D0%B3%D0%BE%D1%81%D1%83%D0%B4%D0%B0%D1%80%D1%81%D1%82%D0%B2%D0%B5%D0%BD%D0%BD%D1%8B%D0%B9_%D1%83%D0%BD%D0%B8%D0%B2%D0%B5%D1%80%D1%81%D0%B8%D1%82%D0%B5%D1%82" TargetMode="External"/><Relationship Id="rId11" Type="http://schemas.openxmlformats.org/officeDocument/2006/relationships/hyperlink" Target="https://ru.wikipedia.org/wiki/%D0%9A%D0%B8%D0%B5%D0%B2" TargetMode="External"/><Relationship Id="rId5" Type="http://schemas.openxmlformats.org/officeDocument/2006/relationships/hyperlink" Target="https://ru.wikipedia.org/wiki/1972" TargetMode="External"/><Relationship Id="rId15" Type="http://schemas.openxmlformats.org/officeDocument/2006/relationships/hyperlink" Target="https://ru.wikipedia.org/wiki/%D0%A1%D0%BE%D0%B5%D0%B4%D0%B8%D0%BD%D1%91%D0%BD%D0%BD%D1%8B%D0%B5_%D0%A8%D1%82%D0%B0%D1%82%D1%8B_%D0%90%D0%BC%D0%B5%D1%80%D0%B8%D0%BA%D0%B8" TargetMode="External"/><Relationship Id="rId10" Type="http://schemas.openxmlformats.org/officeDocument/2006/relationships/hyperlink" Target="https://ru.wikipedia.org/wiki/%D0%9D%D0%B0%D1%86%D0%B8%D0%BE%D0%BD%D0%B0%D0%BB%D1%8C%D0%BD%D0%B0%D1%8F_%D0%B0%D0%BA%D0%B0%D0%B4%D0%B5%D0%BC%D0%B8%D1%8F_%D0%BD%D0%B0%D1%83%D0%BA_%D0%A3%D0%BA%D1%80%D0%B0%D0%B8%D0%BD%D1%8B" TargetMode="External"/><Relationship Id="rId19" Type="http://schemas.openxmlformats.org/officeDocument/2006/relationships/hyperlink" Target="https://ru.wikipedia.org/wiki/%D0%9F%D0%BE%D0%BB%D1%8C%D1%88%D0%B0" TargetMode="External"/><Relationship Id="rId4" Type="http://schemas.openxmlformats.org/officeDocument/2006/relationships/hyperlink" Target="https://ru.wikipedia.org/wiki/%D0%9C%D0%B8%D0%BD%D1%81%D0%BA" TargetMode="External"/><Relationship Id="rId9" Type="http://schemas.openxmlformats.org/officeDocument/2006/relationships/hyperlink" Target="https://ru.wikipedia.org/wiki/1981" TargetMode="External"/><Relationship Id="rId14" Type="http://schemas.openxmlformats.org/officeDocument/2006/relationships/hyperlink" Target="https://ru.wikipedia.org/wiki/%D0%98%D1%82%D0%B0%D0%BB%D0%B8%D1%8F" TargetMode="External"/><Relationship Id="rId22" Type="http://schemas.openxmlformats.org/officeDocument/2006/relationships/hyperlink" Target="https://ru.wikipedia.org/wiki/%D0%A5%D0%B8%D0%BC%D0%B8%D1%8F_%D0%B8_%D0%B6%D0%B8%D0%B7%D0%BD%D1%8C_%E2%80%94_XXI_%D0%B2%D0%B5%D0%BA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velib.ru/book/1000734374-po-dorogam-idut-mashiny-sbornik-sergej-antonov?utm_source=livelib&amp;utm_campaign=suggestions&amp;utm_medium=hit" TargetMode="External"/><Relationship Id="rId13" Type="http://schemas.openxmlformats.org/officeDocument/2006/relationships/hyperlink" Target="https://www.livelib.ru/author/230092-sergej-slyusarenko" TargetMode="External"/><Relationship Id="rId3" Type="http://schemas.openxmlformats.org/officeDocument/2006/relationships/hyperlink" Target="https://v-2020.org/pisateli-yubilyary-2020-goda%20&#1076;&#1072;&#1090;&#1072;%20&#1086;&#1073;&#1088;&#1072;&#1097;&#1077;&#1085;&#1080;&#1103;%201204%202020" TargetMode="External"/><Relationship Id="rId7" Type="http://schemas.openxmlformats.org/officeDocument/2006/relationships/hyperlink" Target="https://ru.wikipedia.org/wiki/&#1040;&#1085;&#1090;&#1086;&#1085;&#1086;&#1074;,_&#1057;&#1077;&#1088;&#1075;&#1077;&#1081;_&#1055;&#1077;&#1090;&#1088;&#1086;&#1074;&#1080;&#1095;#/media/&#1060;&#1072;&#1081;&#1083;:Antonov_Serhey.jpg" TargetMode="External"/><Relationship Id="rId12" Type="http://schemas.openxmlformats.org/officeDocument/2006/relationships/hyperlink" Target="https://www.livelib.ru/book/1000589924-alenka-sergej-antonov" TargetMode="External"/><Relationship Id="rId17" Type="http://schemas.openxmlformats.org/officeDocument/2006/relationships/hyperlink" Target="https://krot.info/uploads/posts/2020-01/1579290410_32-120.jpg" TargetMode="External"/><Relationship Id="rId2" Type="http://schemas.openxmlformats.org/officeDocument/2006/relationships/hyperlink" Target="https://aptxt.com/u-istokov-slova-den-slavyanskoj-pismennosti-i-kultury.html" TargetMode="External"/><Relationship Id="rId16" Type="http://schemas.openxmlformats.org/officeDocument/2006/relationships/hyperlink" Target="https://www.livelib.ru/author/230092/top-sergej-slyusarenk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ivelib.ru/author/117454/top-olga-berggolts" TargetMode="External"/><Relationship Id="rId11" Type="http://schemas.openxmlformats.org/officeDocument/2006/relationships/hyperlink" Target="https://www.livelib.ru/book/1000474606-delo-bylo-v-penkove-sbornik-sergej-antonov" TargetMode="External"/><Relationship Id="rId5" Type="http://schemas.openxmlformats.org/officeDocument/2006/relationships/hyperlink" Target="http://funeral-spb.narod.ru/necropols/literat/tombs/berggolts/berggolts.html" TargetMode="External"/><Relationship Id="rId15" Type="http://schemas.openxmlformats.org/officeDocument/2006/relationships/hyperlink" Target="https://ru.wikipedia.org/wiki/&#1057;&#1083;&#1102;&#1089;&#1072;&#1088;&#1077;&#1085;&#1082;&#1086;,_&#1057;&#1077;&#1088;&#1075;&#1077;&#1081;_&#1057;&#1077;&#1088;&#1075;&#1077;&#1077;&#1074;&#1080;&#1095;" TargetMode="External"/><Relationship Id="rId10" Type="http://schemas.openxmlformats.org/officeDocument/2006/relationships/hyperlink" Target="https://www.livelib.ru/book/1000594470-dozhdi-sergej-antonov" TargetMode="External"/><Relationship Id="rId4" Type="http://schemas.openxmlformats.org/officeDocument/2006/relationships/hyperlink" Target="https://ria.ru/20100516/234406155.html" TargetMode="External"/><Relationship Id="rId9" Type="http://schemas.openxmlformats.org/officeDocument/2006/relationships/hyperlink" Target="https://www.livelib.ru/book/1001093905-poddubenskie-chastushki-sbornik-sergej-antonov" TargetMode="External"/><Relationship Id="rId14" Type="http://schemas.openxmlformats.org/officeDocument/2006/relationships/hyperlink" Target="https://www.livelib.ru/book/1000464921-sistemnyj-vlastelin-sergej-slyusarenko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eoples.ru/art/literature/poetry/newtime/berggolts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rusk.ru/st.php?idar=103237" TargetMode="External"/><Relationship Id="rId2" Type="http://schemas.openxmlformats.org/officeDocument/2006/relationships/hyperlink" Target="http://olga-berggolc.gatchina3000.ru/bio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iografguru.ru/about/berggolc/?q=799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1%D1%82%D0%B0%D0%BB%D0%B8%D0%BD%D1%81%D0%BA%D0%B0%D1%8F_%D0%BF%D1%80%D0%B5%D0%BC%D0%B8%D1%8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hyperlink" Target="https://ru.wikipedia.org/wiki/1951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15257" t="17773" r="48390" b="32422"/>
          <a:stretch>
            <a:fillRect/>
          </a:stretch>
        </p:blipFill>
        <p:spPr bwMode="auto">
          <a:xfrm>
            <a:off x="0" y="0"/>
            <a:ext cx="9144000" cy="690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Autofit/>
          </a:bodyPr>
          <a:lstStyle/>
          <a:p>
            <a:r>
              <a:rPr lang="ru-RU" sz="3500" b="1" i="1" dirty="0" smtClean="0">
                <a:solidFill>
                  <a:srgbClr val="FF0000"/>
                </a:solidFill>
                <a:latin typeface="Georgia" pitchFamily="18" charset="0"/>
              </a:rPr>
              <a:t>Писатели </a:t>
            </a:r>
            <a:r>
              <a:rPr lang="ru-RU" sz="3500" b="1" i="1" dirty="0" smtClean="0">
                <a:solidFill>
                  <a:srgbClr val="FF0000"/>
                </a:solidFill>
                <a:latin typeface="Georgia" pitchFamily="18" charset="0"/>
              </a:rPr>
              <a:t>–юбиляры </a:t>
            </a:r>
            <a:br>
              <a:rPr lang="ru-RU" sz="3500" b="1" i="1" dirty="0" smtClean="0">
                <a:solidFill>
                  <a:srgbClr val="FF0000"/>
                </a:solidFill>
                <a:latin typeface="Georgia" pitchFamily="18" charset="0"/>
              </a:rPr>
            </a:br>
            <a:r>
              <a:rPr lang="ru-RU" sz="3500" dirty="0" smtClean="0">
                <a:latin typeface="Georgia" pitchFamily="18" charset="0"/>
              </a:rPr>
              <a:t>(1 выпуск)</a:t>
            </a:r>
            <a:br>
              <a:rPr lang="ru-RU" sz="3500" dirty="0" smtClean="0">
                <a:latin typeface="Georgia" pitchFamily="18" charset="0"/>
              </a:rPr>
            </a:br>
            <a:endParaRPr lang="ru-RU" sz="3500" dirty="0"/>
          </a:p>
        </p:txBody>
      </p:sp>
      <p:sp>
        <p:nvSpPr>
          <p:cNvPr id="4" name="TextBox 3"/>
          <p:cNvSpPr txBox="1"/>
          <p:nvPr/>
        </p:nvSpPr>
        <p:spPr>
          <a:xfrm>
            <a:off x="4214810" y="6072206"/>
            <a:ext cx="8707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Arial Black" pitchFamily="34" charset="0"/>
              </a:rPr>
              <a:t>2020</a:t>
            </a:r>
            <a:endParaRPr lang="ru-RU" sz="2000" dirty="0">
              <a:latin typeface="Arial Black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428604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МБУК «</a:t>
            </a:r>
            <a:r>
              <a:rPr lang="ru-RU" dirty="0" err="1" smtClean="0"/>
              <a:t>Троицко</a:t>
            </a:r>
            <a:r>
              <a:rPr lang="ru-RU" dirty="0" smtClean="0"/>
              <a:t> -Печорская МЦБ»</a:t>
            </a:r>
          </a:p>
          <a:p>
            <a:pPr algn="ctr"/>
            <a:r>
              <a:rPr lang="ru-RU" dirty="0" smtClean="0"/>
              <a:t>Отдел информационно-библиографической деятельности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8001024" y="428604"/>
            <a:ext cx="78899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12+</a:t>
            </a:r>
            <a:endParaRPr lang="ru-RU" sz="3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7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2786082"/>
          </a:xfrm>
        </p:spPr>
        <p:txBody>
          <a:bodyPr>
            <a:normAutofit/>
          </a:bodyPr>
          <a:lstStyle/>
          <a:p>
            <a:pPr marL="0" lvl="1" indent="0"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1960-е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были опубликованы повести "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Порожний рейс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", "Аленка", "Разорванный рубль" и "Разнотравье"; в 1970-е - "Царский двугривенный", сборник рассказов "Русский характер", повести и рассказы "Серебряная свадьба" и "Три богатыря", в 1980 - 90 - повести "Васька" и "Петрович".  Антонову принадлежит сборник статей "От первого лица. Рассказы о писателях, книгах и словах" (1973). Антонов жил и работал в Петербурге.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Sergej_Antonov__Po_dorogam_idut_mashiny_sbornik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285728"/>
            <a:ext cx="2214578" cy="354332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0" y="4286256"/>
            <a:ext cx="392905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В издание вошли рассказы советского писателя Сергея Петровича Антонова (1915—1995) "Весна", "Утром", "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Поддубенские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частушки", "Лена", "По дорогам идут машины", "Дальние поезда" и другие.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Sergej_Antonov__Dozhdi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9256" y="214289"/>
            <a:ext cx="2667008" cy="348044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Прямоугольник 8"/>
          <p:cNvSpPr/>
          <p:nvPr/>
        </p:nvSpPr>
        <p:spPr>
          <a:xfrm>
            <a:off x="4714876" y="4071942"/>
            <a:ext cx="44291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Главная тема писателя - деревня и деревенские характеры. По рассказу "Дожди" был поставлен телевизионный фильм, который затрагивает острые социальные проблемы.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Sergej_Antonov__Poddubenskie_chastushki_sbornik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428736"/>
            <a:ext cx="2941565" cy="400052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3286116" y="1500174"/>
            <a:ext cx="550069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В урочный час, неудержимо, как теплое весеннее солнышко, к каждому из нас приходит любовь. Тому, кто встретит ее бережно и приветливо, она отплатит сторицей: научит по-новому, верней и умнее оценивать окружающий мир, активней и задорней трудиться, глубже чувствовать красоту родного мирного неба. Перед нами две повести писателя Сергея Петровича Антонова: "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Поддубенские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частушки" и "Разорванный рубль". "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Поддубенские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частушки" познакомят нас с колхозной певуньей Наташей, "Разорванный рубль" - с молодым механизатором-изобретателем Виталием. Но главным действующим лицом обоих повестей является великий воспитатель молодых душ – Любовь.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7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Sergej_Antonov__Delo_bylo_v_Penkove_sbornik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7290" y="285728"/>
            <a:ext cx="2022515" cy="308433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285720" y="3357562"/>
            <a:ext cx="4143404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В книгу известного советского прозаика и журналиста Сергея Антонова вошли его лучшие повести, очень популярные в 50-60-е годы XX века. "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Поддубенские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частушки" (1950) с главной героиней колхозной певуньей Наташей и "Дело было в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Пенькове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" (1956) о деревенском парне-трактористе Матвее Морозове, озорном, незаурядном, мятущемся, были экранизированы и стали лидерами кинопроката.</a:t>
            </a:r>
            <a:endParaRPr lang="ru-RU" sz="17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Sergej_Antonov__Alenk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0760" y="214290"/>
            <a:ext cx="2311230" cy="314327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Прямоугольник 6"/>
          <p:cNvSpPr/>
          <p:nvPr/>
        </p:nvSpPr>
        <p:spPr>
          <a:xfrm>
            <a:off x="4572000" y="3286124"/>
            <a:ext cx="4572000" cy="349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Сейчас, когда летишь на самолете севернее Аральского моря и Балхаша над золотыми нивами и аккуратными кварталами совхозных усадеб, трудно представить, что еще в 50-х годах XX столетия здесь простиралась дикая целина. Теперь в этих местах прочно обжились сотни тысяч хлеборобов и работают сотни тысяч хитроумных машин. О том, что здесь было не так давно, напоминает только название столицы огромной нашей житницы - Целиноград. Повесть "Аленка" рассказывает о начале покорения целины, о первых ее молодых и немолодых героях.</a:t>
            </a:r>
            <a:endParaRPr lang="ru-RU" sz="1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 l="15257" t="17773" r="48390" b="32422"/>
          <a:stretch>
            <a:fillRect/>
          </a:stretch>
        </p:blipFill>
        <p:spPr bwMode="auto">
          <a:xfrm>
            <a:off x="0" y="0"/>
            <a:ext cx="9144000" cy="690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929066"/>
            <a:ext cx="9144000" cy="292893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Серге́й</a:t>
            </a:r>
            <a:r>
              <a:rPr lang="ru-RU" sz="3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Серге́евич</a:t>
            </a:r>
            <a:r>
              <a:rPr lang="ru-RU" sz="3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Слюсаре́нко</a:t>
            </a:r>
            <a:endParaRPr lang="ru-RU" sz="3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000" i="1" dirty="0" smtClean="0">
                <a:latin typeface="Times New Roman" pitchFamily="18" charset="0"/>
                <a:cs typeface="Times New Roman" pitchFamily="18" charset="0"/>
              </a:rPr>
              <a:t>1955 </a:t>
            </a:r>
          </a:p>
          <a:p>
            <a:pPr algn="ctr">
              <a:buNone/>
            </a:pPr>
            <a:r>
              <a:rPr lang="ru-RU" sz="30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Русскоязычный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писатель-фантаст, поэт, физик.  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Slusarenko_sergey.jpg"/>
          <p:cNvPicPr>
            <a:picLocks noChangeAspect="1"/>
          </p:cNvPicPr>
          <p:nvPr/>
        </p:nvPicPr>
        <p:blipFill>
          <a:blip r:embed="rId3" cstate="print"/>
          <a:srcRect b="14583"/>
          <a:stretch>
            <a:fillRect/>
          </a:stretch>
        </p:blipFill>
        <p:spPr>
          <a:xfrm>
            <a:off x="3000364" y="255960"/>
            <a:ext cx="3000396" cy="34171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7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42918"/>
            <a:ext cx="8858280" cy="5857892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Сергей </a:t>
            </a:r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Слюсаренко родился </a:t>
            </a:r>
            <a:r>
              <a:rPr lang="ru-RU" sz="8800" dirty="0" smtClean="0">
                <a:latin typeface="Times New Roman" pitchFamily="18" charset="0"/>
                <a:cs typeface="Times New Roman" pitchFamily="18" charset="0"/>
                <a:hlinkClick r:id="rId2" tooltip="16 мая"/>
              </a:rPr>
              <a:t>16 мая</a:t>
            </a:r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8800" dirty="0" smtClean="0">
                <a:latin typeface="Times New Roman" pitchFamily="18" charset="0"/>
                <a:cs typeface="Times New Roman" pitchFamily="18" charset="0"/>
                <a:hlinkClick r:id="rId3" tooltip="1955"/>
              </a:rPr>
              <a:t>1955</a:t>
            </a:r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 года в </a:t>
            </a:r>
            <a:r>
              <a:rPr lang="ru-RU" sz="8800" dirty="0" smtClean="0">
                <a:latin typeface="Times New Roman" pitchFamily="18" charset="0"/>
                <a:cs typeface="Times New Roman" pitchFamily="18" charset="0"/>
                <a:hlinkClick r:id="rId4" tooltip="Минск"/>
              </a:rPr>
              <a:t>Минске</a:t>
            </a:r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. В </a:t>
            </a:r>
            <a:r>
              <a:rPr lang="ru-RU" sz="8800" dirty="0" smtClean="0">
                <a:latin typeface="Times New Roman" pitchFamily="18" charset="0"/>
                <a:cs typeface="Times New Roman" pitchFamily="18" charset="0"/>
                <a:hlinkClick r:id="rId5" tooltip="1972"/>
              </a:rPr>
              <a:t>1972</a:t>
            </a:r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 году окончил среднюю школу с золотой медалью. Учился на физическом факультете </a:t>
            </a:r>
            <a:r>
              <a:rPr lang="ru-RU" sz="8800" dirty="0" smtClean="0">
                <a:latin typeface="Times New Roman" pitchFamily="18" charset="0"/>
                <a:cs typeface="Times New Roman" pitchFamily="18" charset="0"/>
                <a:hlinkClick r:id="rId6" tooltip="Белорусский государственный университет"/>
              </a:rPr>
              <a:t>БГУ</a:t>
            </a:r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 и </a:t>
            </a:r>
            <a:r>
              <a:rPr lang="ru-RU" sz="8800" dirty="0" smtClean="0">
                <a:latin typeface="Times New Roman" pitchFamily="18" charset="0"/>
                <a:cs typeface="Times New Roman" pitchFamily="18" charset="0"/>
                <a:hlinkClick r:id="rId7" tooltip="Харьковский национальный университет"/>
              </a:rPr>
              <a:t>ХГУ</a:t>
            </a:r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, по окончании в </a:t>
            </a:r>
            <a:r>
              <a:rPr lang="ru-RU" sz="8800" dirty="0" smtClean="0">
                <a:latin typeface="Times New Roman" pitchFamily="18" charset="0"/>
                <a:cs typeface="Times New Roman" pitchFamily="18" charset="0"/>
                <a:hlinkClick r:id="rId8" tooltip="1977"/>
              </a:rPr>
              <a:t>1977</a:t>
            </a:r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 году работал на радиофизическом факультете </a:t>
            </a:r>
            <a:r>
              <a:rPr lang="ru-RU" sz="8800" dirty="0" smtClean="0">
                <a:latin typeface="Times New Roman" pitchFamily="18" charset="0"/>
                <a:cs typeface="Times New Roman" pitchFamily="18" charset="0"/>
                <a:hlinkClick r:id="rId7" tooltip="Харьковский национальный университет"/>
              </a:rPr>
              <a:t>ХГУ</a:t>
            </a:r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. В 1978-79 годах проходил службу в армии, младший сержант.</a:t>
            </a:r>
          </a:p>
          <a:p>
            <a:pPr marL="0" indent="0" algn="just">
              <a:buNone/>
            </a:pPr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	С </a:t>
            </a:r>
            <a:r>
              <a:rPr lang="ru-RU" sz="8800" dirty="0" smtClean="0">
                <a:latin typeface="Times New Roman" pitchFamily="18" charset="0"/>
                <a:cs typeface="Times New Roman" pitchFamily="18" charset="0"/>
                <a:hlinkClick r:id="rId9" tooltip="1981"/>
              </a:rPr>
              <a:t>1981</a:t>
            </a:r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 года работал в Институте физики </a:t>
            </a:r>
            <a:r>
              <a:rPr lang="ru-RU" sz="8800" dirty="0" smtClean="0">
                <a:latin typeface="Times New Roman" pitchFamily="18" charset="0"/>
                <a:cs typeface="Times New Roman" pitchFamily="18" charset="0"/>
                <a:hlinkClick r:id="rId10" tooltip="Национальная академия наук Украины"/>
              </a:rPr>
              <a:t>Академии наук</a:t>
            </a:r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 в </a:t>
            </a:r>
            <a:r>
              <a:rPr lang="ru-RU" sz="8800" dirty="0" smtClean="0">
                <a:latin typeface="Times New Roman" pitchFamily="18" charset="0"/>
                <a:cs typeface="Times New Roman" pitchFamily="18" charset="0"/>
                <a:hlinkClick r:id="rId11" tooltip="Киев"/>
              </a:rPr>
              <a:t>Киеве</a:t>
            </a:r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. В 1990 году получил звание кандидата физико-математических наук.</a:t>
            </a:r>
          </a:p>
          <a:p>
            <a:pPr marL="0" indent="0" algn="just">
              <a:buNone/>
            </a:pPr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	Сергей Слюсаренко — автор многочисленных публикаций и международных патентов в области оптической голографии, </a:t>
            </a:r>
            <a:r>
              <a:rPr lang="ru-RU" sz="8800" dirty="0" smtClean="0">
                <a:latin typeface="Times New Roman" pitchFamily="18" charset="0"/>
                <a:cs typeface="Times New Roman" pitchFamily="18" charset="0"/>
                <a:hlinkClick r:id="rId12" tooltip="Лазерная физика"/>
              </a:rPr>
              <a:t>лазерной физики</a:t>
            </a:r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, физики </a:t>
            </a:r>
            <a:r>
              <a:rPr lang="ru-RU" sz="8800" dirty="0" smtClean="0">
                <a:latin typeface="Times New Roman" pitchFamily="18" charset="0"/>
                <a:cs typeface="Times New Roman" pitchFamily="18" charset="0"/>
                <a:hlinkClick r:id="rId13" tooltip="Жидкие кристаллы"/>
              </a:rPr>
              <a:t>жидких кристаллов</a:t>
            </a:r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 Работал по приглашению в университетах </a:t>
            </a:r>
            <a:r>
              <a:rPr lang="ru-RU" sz="8800" dirty="0" smtClean="0">
                <a:latin typeface="Times New Roman" pitchFamily="18" charset="0"/>
                <a:cs typeface="Times New Roman" pitchFamily="18" charset="0"/>
                <a:hlinkClick r:id="rId14" tooltip="Италия"/>
              </a:rPr>
              <a:t>Италии</a:t>
            </a:r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,  </a:t>
            </a:r>
            <a:r>
              <a:rPr lang="ru-RU" sz="8800" dirty="0" smtClean="0">
                <a:latin typeface="Times New Roman" pitchFamily="18" charset="0"/>
                <a:cs typeface="Times New Roman" pitchFamily="18" charset="0"/>
                <a:hlinkClick r:id="rId15" tooltip="Соединённые Штаты Америки"/>
              </a:rPr>
              <a:t>США</a:t>
            </a:r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8800" dirty="0" smtClean="0">
                <a:latin typeface="Times New Roman" pitchFamily="18" charset="0"/>
                <a:cs typeface="Times New Roman" pitchFamily="18" charset="0"/>
                <a:hlinkClick r:id="rId16" tooltip="Испания"/>
              </a:rPr>
              <a:t>Испании</a:t>
            </a:r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8800" dirty="0" smtClean="0">
                <a:latin typeface="Times New Roman" pitchFamily="18" charset="0"/>
                <a:cs typeface="Times New Roman" pitchFamily="18" charset="0"/>
                <a:hlinkClick r:id="rId17" tooltip="Франция"/>
              </a:rPr>
              <a:t>Франции</a:t>
            </a:r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8800" dirty="0" smtClean="0">
                <a:latin typeface="Times New Roman" pitchFamily="18" charset="0"/>
                <a:cs typeface="Times New Roman" pitchFamily="18" charset="0"/>
                <a:hlinkClick r:id="rId18" tooltip="Германия"/>
              </a:rPr>
              <a:t>Германии</a:t>
            </a:r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8800" dirty="0" smtClean="0">
                <a:latin typeface="Times New Roman" pitchFamily="18" charset="0"/>
                <a:cs typeface="Times New Roman" pitchFamily="18" charset="0"/>
                <a:hlinkClick r:id="rId19" tooltip="Польша"/>
              </a:rPr>
              <a:t>Польши</a:t>
            </a:r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.	</a:t>
            </a:r>
            <a:r>
              <a:rPr lang="ru-RU" sz="8800" b="1" dirty="0" smtClean="0">
                <a:latin typeface="Times New Roman" pitchFamily="18" charset="0"/>
                <a:cs typeface="Times New Roman" pitchFamily="18" charset="0"/>
              </a:rPr>
              <a:t>Семья. </a:t>
            </a:r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Жена, Слюсаренко (Одинцова) Людмила — художник, писатель. Сын Сергей — доктор наук, научный сотрудник университета г. </a:t>
            </a:r>
            <a:r>
              <a:rPr lang="ru-RU" sz="8800" dirty="0" err="1" smtClean="0">
                <a:latin typeface="Times New Roman" pitchFamily="18" charset="0"/>
                <a:cs typeface="Times New Roman" pitchFamily="18" charset="0"/>
              </a:rPr>
              <a:t>Брисбен</a:t>
            </a:r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, Австралия. Дочь, Мария, студентка. </a:t>
            </a:r>
          </a:p>
          <a:p>
            <a:pPr marL="0" indent="0" algn="just">
              <a:buNone/>
            </a:pPr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8800" b="1" dirty="0" smtClean="0">
                <a:latin typeface="Times New Roman" pitchFamily="18" charset="0"/>
                <a:cs typeface="Times New Roman" pitchFamily="18" charset="0"/>
              </a:rPr>
              <a:t>Творчество. </a:t>
            </a:r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Сергей Слюсаренко пишет в жанре фантастики. Дебютировал в </a:t>
            </a:r>
            <a:r>
              <a:rPr lang="ru-RU" sz="8800" dirty="0" smtClean="0">
                <a:latin typeface="Times New Roman" pitchFamily="18" charset="0"/>
                <a:cs typeface="Times New Roman" pitchFamily="18" charset="0"/>
                <a:hlinkClick r:id="rId20" tooltip="2003"/>
              </a:rPr>
              <a:t>2003</a:t>
            </a:r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 году с рассказом «Воля к полёту». Повести и рассказы публиковались в журналах «Реальность фантастики», «</a:t>
            </a:r>
            <a:r>
              <a:rPr lang="ru-RU" sz="8800" dirty="0" smtClean="0">
                <a:latin typeface="Times New Roman" pitchFamily="18" charset="0"/>
                <a:cs typeface="Times New Roman" pitchFamily="18" charset="0"/>
                <a:hlinkClick r:id="rId21" tooltip="Если (журнал)"/>
              </a:rPr>
              <a:t>Если</a:t>
            </a:r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sz="8800" dirty="0" smtClean="0">
                <a:latin typeface="Times New Roman" pitchFamily="18" charset="0"/>
                <a:cs typeface="Times New Roman" pitchFamily="18" charset="0"/>
                <a:hlinkClick r:id="rId22" tooltip="Химия и жизнь — XXI век"/>
              </a:rPr>
              <a:t>Химия и жизнь</a:t>
            </a:r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», тематических сборниках. Участник </a:t>
            </a:r>
            <a:r>
              <a:rPr lang="ru-RU" sz="8800" dirty="0" err="1" smtClean="0">
                <a:latin typeface="Times New Roman" pitchFamily="18" charset="0"/>
                <a:cs typeface="Times New Roman" pitchFamily="18" charset="0"/>
              </a:rPr>
              <a:t>межавторского</a:t>
            </a:r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 буриме-проекта «Дорога к Марсу» и цикла «Пограничье».</a:t>
            </a:r>
          </a:p>
          <a:p>
            <a:pPr algn="just">
              <a:buNone/>
            </a:pPr>
            <a:endParaRPr lang="ru-RU" sz="8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7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43306" y="1071546"/>
            <a:ext cx="5043494" cy="4525963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Великие города хранят великие тайны. На городских свалках можно найти остовы древних машин и обломки великих изобретений. А в тайных галереях под землей можно найти совершенно невероятные вещи. Герой романа "Системный властелин" в самый тяжелый момент своей жизни находит в подземелье ни много, ни мало, а пульт управления миром. Пусть не все так просто в этом управлении, но кто, же откажет себе в удовольствии прогнуть мир под себя? Вот и завертелась жизнь так, как захотел герой книги, простой, порядочный человек, с обостренным чувством справедливости. Куда приведут его попытки сделать мир лучше? В рай или в ад?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Sergej_Slyusarenko__Sistemnyj_vlasteli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352" y="1142984"/>
            <a:ext cx="2858640" cy="455953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7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Sergej_Slyusarenko__Kubatura_sfery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1071546"/>
            <a:ext cx="2857488" cy="442910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3214678" y="214290"/>
            <a:ext cx="564357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Зона - всего лишь территория, где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сталкеры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сопровождают туристов, приезжающих кто просто из любопытства, а кто и в поисках незамысловатых мелких артефактов... Но на сей раз в Зону отправляются не любопытствующие бездельники, а группа "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Табигон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" Центра Аномальных Явлений. Цель исследования - выяснить, есть ли истина в самой странной легенде Зоны - легенде о таинственной Золотой Сфере, обладающей уникальной способностью модулировать реальность, и найти хоть какие-то следы предыдущей группы Центра, исчезнувшей в Зоне при загадочных обстоятельствах. Против людей из "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Табигона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" - все: и официальные лица, и охрана, и бандиты, контролирующие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сталкеров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и даже сама Зона, подкидывающая ученым все новые и новые опасные сюрпризы. Но исследователи упорно продолжают свою миссию, и все яснее понимают: Зона - далеко не то, чем кажется. В ней что-то происходит. И это "что-то" может перевернуть весь мир…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7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Sergej_Slyusarenko__Konstanta_svyaz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1214422"/>
            <a:ext cx="2926097" cy="422193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3428992" y="1142984"/>
            <a:ext cx="521497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После катастрофического завершения операции "Золотая сфера" у руководителя группы "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Табигон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" Вадима Малахова наступили тяжелые времена. Группа расформирована, ему самому приходится скрываться в другом городе под чужим именем. Вадим работает частным детективом. Но Малахов ни на секунду не забывает о том, что должен найти причины провала предыдущей операции. В процессе расследования одного из дел он находит документы, которые могут помочь ему восстановить свое доброе имя. Но для этого надо опять идти в Зону. Идти самому, без группы, без техники, без поддержки центра.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7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Sergej_Slyusarenko__Shag_v_neb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1142984"/>
            <a:ext cx="2857520" cy="438833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3357554" y="1928802"/>
            <a:ext cx="485778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Легко быть магом в ролевой игре и воевать деревянным мечом с игрушечным злом. Легко быть молодым и беззаботным. Но кем станешь ты, когда твой мир уничтожен, когда ни у кого нет сил бороться, когда враг жесток и холоден. Что нужно пройти и испытать, чтобы сказать - человек может все? Все. Даже умереть за любовь и честь.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 l="15257" t="17773" r="48390" b="32422"/>
          <a:stretch>
            <a:fillRect/>
          </a:stretch>
        </p:blipFill>
        <p:spPr bwMode="auto">
          <a:xfrm>
            <a:off x="0" y="0"/>
            <a:ext cx="9144000" cy="690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643446"/>
            <a:ext cx="9144000" cy="1482717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Ольга Федоровна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Берггольц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(1910-1975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советская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поэтесса и прозаик, драматург,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журналист.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Рисунок 3" descr="1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8926" y="428604"/>
            <a:ext cx="3000396" cy="42005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7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Источники информации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14356"/>
            <a:ext cx="8358246" cy="6357982"/>
          </a:xfrm>
        </p:spPr>
        <p:txBody>
          <a:bodyPr>
            <a:normAutofit fontScale="40000" lnSpcReduction="20000"/>
          </a:bodyPr>
          <a:lstStyle/>
          <a:p>
            <a:r>
              <a:rPr lang="en-US" dirty="0" smtClean="0">
                <a:hlinkClick r:id="rId2"/>
              </a:rPr>
              <a:t>https://aptxt.com/u-istokov-slova-den-slavyanskoj-pismennosti-i-kultury.html</a:t>
            </a:r>
            <a:r>
              <a:rPr lang="ru-RU" dirty="0" smtClean="0"/>
              <a:t> (дата обращения 12.04.2020 года) </a:t>
            </a:r>
          </a:p>
          <a:p>
            <a:r>
              <a:rPr lang="ru-RU" u="sng" dirty="0">
                <a:hlinkClick r:id="rId3"/>
              </a:rPr>
              <a:t>https://v-2020.org/pisateli-yubilyary-2020-goda </a:t>
            </a:r>
            <a:r>
              <a:rPr lang="ru-RU" u="sng" dirty="0" smtClean="0">
                <a:hlinkClick r:id="rId3"/>
              </a:rPr>
              <a:t>(дата </a:t>
            </a:r>
            <a:r>
              <a:rPr lang="ru-RU" u="sng" dirty="0">
                <a:hlinkClick r:id="rId3"/>
              </a:rPr>
              <a:t>обращения </a:t>
            </a:r>
            <a:r>
              <a:rPr lang="ru-RU" u="sng" dirty="0" smtClean="0">
                <a:hlinkClick r:id="rId3"/>
              </a:rPr>
              <a:t>12.04. 2020</a:t>
            </a:r>
            <a:r>
              <a:rPr lang="ru-RU" u="sng" dirty="0" smtClean="0"/>
              <a:t> года)</a:t>
            </a:r>
            <a:r>
              <a:rPr lang="ru-RU" dirty="0" smtClean="0"/>
              <a:t>.</a:t>
            </a:r>
          </a:p>
          <a:p>
            <a:r>
              <a:rPr lang="en-US" dirty="0" smtClean="0">
                <a:hlinkClick r:id="rId4"/>
              </a:rPr>
              <a:t>https://ria.ru/20100516/234406155.html</a:t>
            </a:r>
            <a:r>
              <a:rPr lang="ru-RU" dirty="0" smtClean="0"/>
              <a:t> (дата обращения: 13.04.2020)</a:t>
            </a:r>
          </a:p>
          <a:p>
            <a:r>
              <a:rPr lang="en-US" dirty="0" smtClean="0">
                <a:hlinkClick r:id="rId5"/>
              </a:rPr>
              <a:t>http://funeral-spb.narod.ru/necropols/literat/tombs/berggolts/berggolts.html</a:t>
            </a:r>
            <a:r>
              <a:rPr lang="ru-RU" dirty="0" smtClean="0"/>
              <a:t> (дата обращения: 13.04.2020)</a:t>
            </a:r>
          </a:p>
          <a:p>
            <a:r>
              <a:rPr lang="ru-RU" dirty="0" smtClean="0">
                <a:hlinkClick r:id="rId6"/>
              </a:rPr>
              <a:t>https://www.livelib.ru/author/117454/top-olga-berggolts</a:t>
            </a:r>
            <a:r>
              <a:rPr lang="ru-RU" dirty="0" smtClean="0"/>
              <a:t> (дата обращения: 13.04.2020)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6"/>
              </a:rPr>
              <a:t>https://www.livelib.ru/author/117454/top-olga-berggolts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(дата обращения: 13.04.2020).</a:t>
            </a:r>
          </a:p>
          <a:p>
            <a:r>
              <a:rPr lang="ru-RU" dirty="0" smtClean="0">
                <a:hlinkClick r:id="rId6"/>
              </a:rPr>
              <a:t>https://www.livelib.ru/author/117454/top-olga-berggolts</a:t>
            </a:r>
            <a:r>
              <a:rPr lang="ru-RU" dirty="0" smtClean="0"/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7"/>
              </a:rPr>
              <a:t>https://ru.wikipedia.org/wiki/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  <a:hlinkClick r:id="rId7"/>
              </a:rPr>
              <a:t>Антонов,_Сергей_Петрович#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7"/>
              </a:rPr>
              <a:t>/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7"/>
              </a:rPr>
              <a:t>media/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7"/>
              </a:rPr>
              <a:t>Файл: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7"/>
              </a:rPr>
              <a:t>Antonov_Serhey.jpg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smtClean="0">
                <a:hlinkClick r:id="rId8"/>
              </a:rPr>
              <a:t>https://www.livelib.ru/book/1000734374-po-dorogam-idut-mashiny-sbornik-sergej-antonov?utm_source=livelib&amp;utm_campaign=suggestions&amp;utm_medium=hit</a:t>
            </a:r>
            <a:r>
              <a:rPr lang="ru-RU" dirty="0" smtClean="0"/>
              <a:t> (дата обращения: 17.04.2020)</a:t>
            </a:r>
          </a:p>
          <a:p>
            <a:r>
              <a:rPr lang="ru-RU" dirty="0" smtClean="0">
                <a:hlinkClick r:id="rId9"/>
              </a:rPr>
              <a:t>https://www.livelib.ru/book/1001093905-poddubenskie-chastushki-sbornik-sergej-antonov</a:t>
            </a:r>
            <a:r>
              <a:rPr lang="ru-RU" dirty="0" smtClean="0"/>
              <a:t> (дата обращения: 17.04.2020)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hlinkClick r:id="rId10"/>
              </a:rPr>
              <a:t>https://www.livelib.ru/book/1000594470-dozhdi-sergej-antonov</a:t>
            </a:r>
            <a:r>
              <a:rPr lang="ru-RU" dirty="0" smtClean="0"/>
              <a:t> (дата обращения: 17.04.2020 )</a:t>
            </a:r>
          </a:p>
          <a:p>
            <a:r>
              <a:rPr lang="ru-RU" dirty="0" smtClean="0">
                <a:hlinkClick r:id="rId11"/>
              </a:rPr>
              <a:t>https://www.livelib.ru/book/1000474606-delo-bylo-v-penkove-sbornik-sergej-antonov</a:t>
            </a:r>
            <a:r>
              <a:rPr lang="ru-RU" dirty="0" smtClean="0"/>
              <a:t> (дата обращения: 17.04.2020)</a:t>
            </a:r>
          </a:p>
          <a:p>
            <a:r>
              <a:rPr lang="ru-RU" dirty="0" smtClean="0">
                <a:hlinkClick r:id="rId12"/>
              </a:rPr>
              <a:t>https://www.livelib.ru/book/1000589924-alenka-sergej-antonov</a:t>
            </a:r>
            <a:r>
              <a:rPr lang="ru-RU" dirty="0" smtClean="0"/>
              <a:t> (дата обращения: 17.04.2020)</a:t>
            </a:r>
          </a:p>
          <a:p>
            <a:r>
              <a:rPr lang="ru-RU" dirty="0" smtClean="0">
                <a:hlinkClick r:id="rId13"/>
              </a:rPr>
              <a:t>https://www.livelib.ru/author/230092-sergej-slyusarenko</a:t>
            </a:r>
            <a:r>
              <a:rPr lang="ru-RU" dirty="0" smtClean="0"/>
              <a:t>  (дата обращения: 17.04.2020)</a:t>
            </a:r>
          </a:p>
          <a:p>
            <a:r>
              <a:rPr lang="ru-RU" dirty="0" smtClean="0">
                <a:hlinkClick r:id="rId14"/>
              </a:rPr>
              <a:t>https://www.livelib.ru/book/1000464921-sistemnyj-vlastelin-sergej-slyusarenko</a:t>
            </a:r>
            <a:r>
              <a:rPr lang="ru-RU" dirty="0" smtClean="0"/>
              <a:t> (дата обращения: 17.04.2020)</a:t>
            </a:r>
          </a:p>
          <a:p>
            <a:r>
              <a:rPr lang="en-US" dirty="0" smtClean="0">
                <a:hlinkClick r:id="rId15"/>
              </a:rPr>
              <a:t>https://ru.wikipedia.org/wiki/</a:t>
            </a:r>
            <a:r>
              <a:rPr lang="ru-RU" dirty="0" err="1" smtClean="0">
                <a:hlinkClick r:id="rId15"/>
              </a:rPr>
              <a:t>Слюсаренко,_Сергей_Сергеевич</a:t>
            </a:r>
            <a:r>
              <a:rPr lang="ru-RU" dirty="0" smtClean="0"/>
              <a:t> </a:t>
            </a:r>
          </a:p>
          <a:p>
            <a:r>
              <a:rPr lang="ru-RU" dirty="0" smtClean="0">
                <a:hlinkClick r:id="rId16"/>
              </a:rPr>
              <a:t>https://www.livelib.ru/author/230092/top-sergej-slyusarenko</a:t>
            </a:r>
            <a:r>
              <a:rPr lang="ru-RU" dirty="0" smtClean="0"/>
              <a:t> </a:t>
            </a:r>
          </a:p>
          <a:p>
            <a:r>
              <a:rPr lang="ru-RU" dirty="0" smtClean="0">
                <a:hlinkClick r:id="rId16"/>
              </a:rPr>
              <a:t>https://www.livelib.ru/author/230092/top-sergej-slyusarenko</a:t>
            </a:r>
            <a:r>
              <a:rPr lang="ru-RU" dirty="0" smtClean="0"/>
              <a:t> </a:t>
            </a:r>
          </a:p>
          <a:p>
            <a:r>
              <a:rPr lang="ru-RU" dirty="0" smtClean="0">
                <a:hlinkClick r:id="rId16"/>
              </a:rPr>
              <a:t>https://www.livelib.ru/author/230092/top-sergej-slyusarenko</a:t>
            </a:r>
            <a:r>
              <a:rPr lang="ru-RU" dirty="0" smtClean="0"/>
              <a:t> </a:t>
            </a:r>
          </a:p>
          <a:p>
            <a:r>
              <a:rPr lang="en-US" dirty="0" smtClean="0">
                <a:hlinkClick r:id="rId17"/>
              </a:rPr>
              <a:t>https</a:t>
            </a:r>
            <a:r>
              <a:rPr lang="en-US" dirty="0" smtClean="0">
                <a:hlinkClick r:id="rId17"/>
              </a:rPr>
              <a:t>://</a:t>
            </a:r>
            <a:r>
              <a:rPr lang="en-US" dirty="0" smtClean="0">
                <a:hlinkClick r:id="rId17"/>
              </a:rPr>
              <a:t>krot.info/uploads/posts/2020-01/1579290410_32-120.jpg</a:t>
            </a:r>
            <a:r>
              <a:rPr lang="ru-RU" dirty="0" smtClean="0"/>
              <a:t>  (дата обращения:: 24.04.2020)</a:t>
            </a:r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Составитель:  </a:t>
            </a:r>
            <a:r>
              <a:rPr lang="ru-RU" dirty="0" err="1" smtClean="0"/>
              <a:t>Красноусова</a:t>
            </a:r>
            <a:r>
              <a:rPr lang="ru-RU" dirty="0" smtClean="0"/>
              <a:t> Н.С. </a:t>
            </a:r>
            <a:r>
              <a:rPr lang="ru-RU" dirty="0" smtClean="0"/>
              <a:t> -отдел информационно- библиографической деятельности 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857892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 мая, исполняется 100 лет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со дня рождения русской писательницы и поэтессы Ольги Федоровны Берггольц.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Русская писательница, поэтесса родилась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старому стилю - 3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1910 г. в Петербурге в семье врача. Семья жила на рабочей окраине Петербурга в районе Невской заставы, где прошли детские годы будущей поэтессы.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В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1920-х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гг. Ольга Берггольц училась в трудовой школе. Ее первые стихи были опубликованы в 1924 г. в заводской стенгазете, а через год Ольга Берггольц вступила в литературную молодежную группу "Смена".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В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1926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г. она стала студенткой Высших государственных курсов искусствоведения при Институте истории искусств, а через несколько лет была переведена в Ленинградский университет.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В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1930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г. Берггольц окончила филологический факультет Ленинградского университета и по распределению уехала в Казахстан, где стала работать разъездным корреспондентом газеты "Советская степь", о чем рассказала в своей книге "Глубинка" (1932).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7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	В </a:t>
            </a:r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1932-1935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гг. вышли первые сборники Ольги Берггольц с которых 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  <a:hlinkClick r:id="rId2"/>
              </a:rPr>
              <a:t>начинается ее известность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как поэтессы. Среди ее произведений того времени - поэмы, стихотворения, рассказы, повести, пьесы, публицистика: сборник рассказов "Ночь в "Новом мире" (1935), повесть "Зерна" (1935). </a:t>
            </a:r>
          </a:p>
          <a:p>
            <a:pPr marL="0" indent="0"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	Творческая зрелость приходит к Берггольц в годы Великой Отечественной войны 1941-1945 годов. Во время блокады Ленинграда Ольга Берггольц находилась в осажденном фашистами городе. В ноябре 1941 г. ее с тяжело больным мужем должны были эвакуировать из Ленинграда, но муж умер и Ольга Федоровна осталась в городе.</a:t>
            </a:r>
          </a:p>
          <a:p>
            <a:pPr marL="0" indent="0"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	Оставаясь в осажденном Ленинграде, она все дни блокады работала в Доме Радио, почти ежедневно ведя радиопередачи, позднее вошедшие в ее книгу "Говорит Ленинград". В эти дни Берггольц стала истинно народным поэтом, разделив с ленинградцами все ужасы "смертного времени", вселяя в них надежду своими стихами.</a:t>
            </a:r>
          </a:p>
          <a:p>
            <a:pPr marL="0" indent="0"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	Ольга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Берггольц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была награждена орденом Ленина, орденом Трудового Красного Знамени и медалями.</a:t>
            </a:r>
          </a:p>
          <a:p>
            <a:pPr marL="0" indent="0"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	Пережив блокаду Ленинграда,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Берггольц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посвятила героической обороне города произведения "Февральский дневник", "Твой путь" (1945), киносценарий "Ленинградская симфония" (1945;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совместно с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Макогоненко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7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1950 г.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она 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  <a:hlinkClick r:id="rId2"/>
              </a:rPr>
              <a:t>написала героико-романтическую поэму о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петроградских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  <a:hlinkClick r:id="rId2"/>
              </a:rPr>
              <a:t> рабочих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строивших в 1918 г. на Алтае город-коммуну – "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Первороссийск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", за которую в 1951 г. была удостоена Государственной премии СССР.</a:t>
            </a:r>
          </a:p>
          <a:p>
            <a:pPr marL="0" indent="0" algn="just"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1960 е</a:t>
            </a:r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вышли ее поэтические сборники "Узел", "Испытание", в 1970-е гг. – «Верность», «Память».</a:t>
            </a:r>
          </a:p>
          <a:p>
            <a:pPr marL="0" indent="0"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	В последний год жизни она сказала: "я живу через боль, пишу через боль..."</a:t>
            </a:r>
          </a:p>
          <a:p>
            <a:pPr marL="0" indent="0"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	Скончалась Ольга Федоровна 13 ноября 1975 г. в Ленинграде и 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  <a:hlinkClick r:id="rId3"/>
              </a:rPr>
              <a:t>была похоронена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вопреки своему пожеланию, не на Пискаревском кладбище, а на Литераторских мостках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Волковского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кладбища.</a:t>
            </a:r>
          </a:p>
          <a:p>
            <a:pPr marL="0" indent="0"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	Именем Ольги Берггольц 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  <a:hlinkClick r:id="rId4"/>
              </a:rPr>
              <a:t>названа улица в Невском районе Санкт-Петербурга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 На улице Рубинштейна, 7, где она жила, открыта мемориальная доска. Еще один бронзовый барельеф ее памяти установлен при входе в Дом радио.</a:t>
            </a:r>
          </a:p>
          <a:p>
            <a:pPr marL="0" indent="0"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	Строки Ольги Берггольц высечены на гранитной стене Пискаревского мемориального кладбища: "Никто не забыт, ничто не забыто".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7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0"/>
            <a:ext cx="8229600" cy="6429396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5" name="Рисунок 4" descr="Olga_Berggolts__Dnevnye_zvez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214290"/>
            <a:ext cx="2422718" cy="3143273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0" y="3429000"/>
            <a:ext cx="4357686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В сборник входит избранная проза и статьи Ольги Федоровны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Берггольц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(1910-1975), посвященные теме Родины, теме войны, теме великого подвига и победы Ленинграда. Философско-лирическая книга "Дневные звезды", публицистика "Говорит Ленинград" и статьи составляют некое единое целое, вбирают в себя все самое лучшее из прозы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Берггольц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, созданное в послевоенные годы. Содержит иллюстрации. </a:t>
            </a:r>
            <a:endParaRPr lang="ru-RU" sz="1700" dirty="0"/>
          </a:p>
        </p:txBody>
      </p:sp>
      <p:pic>
        <p:nvPicPr>
          <p:cNvPr id="7" name="Рисунок 6" descr="Olga_Berggolts__Nikto_ne_zabyt_i_nichto_ne_zabyt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12" y="214290"/>
            <a:ext cx="2121247" cy="2928958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4572000" y="3143248"/>
            <a:ext cx="4572000" cy="4016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В настоящее издание вошли ошеломляющей откровенности и силы дневники 1939-1949 годов, письма, отрывки из второй, так и не дописанной части книги "Дневные звезды". Также публикуются письма к семье Молчановых, предоставленные для этого издания Рукописным отделом Пушкинского Дома. В них нашли свое отражение важные темы, относящиеся к военной биографии и творчеству поэтессы, наиболее драматичная из которых — смерть от голода в осажденном Ленинграде ее второго мужа, литературоведа Николая Степановича Молчанова.</a:t>
            </a:r>
            <a:br>
              <a:rPr lang="ru-RU" sz="1700" dirty="0" smtClean="0"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7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Olga_Berggolts__Govorit_Leningrad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357166"/>
            <a:ext cx="2071702" cy="3181542"/>
          </a:xfrm>
        </p:spPr>
      </p:pic>
      <p:sp>
        <p:nvSpPr>
          <p:cNvPr id="5" name="Прямоугольник 4"/>
          <p:cNvSpPr/>
          <p:nvPr/>
        </p:nvSpPr>
        <p:spPr>
          <a:xfrm>
            <a:off x="214282" y="3500438"/>
            <a:ext cx="35719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Эта небольшая книжка составлена из выступлений Ольги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Берггольц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по радио в тяжелейшие дни блокады Ленинграда и в дни победы над фашизмом. Книга Говорит Ленинград должна была запечатлеть все самое значительное, о чем говорил Ленинград по радио в дни осады. </a:t>
            </a:r>
            <a:endParaRPr lang="ru-RU" sz="17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Olga_Berggolts__Fevralskij_dnevnik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8" y="285728"/>
            <a:ext cx="2000264" cy="2543193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071934" y="2887682"/>
            <a:ext cx="4857784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Великая Отечественная война - одна из самых трагических страниц истории нашей родины. Это были пять лет напряженной борьбы, выживания в тяжелейших условиях, надежд и разочарований, холода и голода, страха и ненависти.. И наконец настал долгожданный день - 9 мая 1945 года. Сегодня, спустя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75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лет, мы вновь и вновь воссоздаем в воображении события тех лет, пытаемся понять, что пережил наш народ, как ему удалось выстоять в этом страшном испытании. И конечно, этот подвиг не мог не найти отражение в литературе: и в прозе, и в поэзии и еще не одно произведение она написала.</a:t>
            </a:r>
            <a:endParaRPr lang="ru-RU" sz="17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 l="15257" t="17773" r="48390" b="32422"/>
          <a:stretch>
            <a:fillRect/>
          </a:stretch>
        </p:blipFill>
        <p:spPr bwMode="auto">
          <a:xfrm>
            <a:off x="0" y="0"/>
            <a:ext cx="9144000" cy="690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143380"/>
            <a:ext cx="9144000" cy="2411411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Сергей Петрович </a:t>
            </a:r>
            <a:r>
              <a:rPr lang="ru-RU" sz="3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Анто́нов</a:t>
            </a:r>
            <a:r>
              <a:rPr lang="ru-RU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3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1915—1995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	Р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усский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советский писатель, драматург, киносценарист, литературный критик. Лауреат 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  <a:hlinkClick r:id="rId3" tooltip="Сталинская премия"/>
              </a:rPr>
              <a:t>Сталинской премии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 третьей степени (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  <a:hlinkClick r:id="rId4" tooltip="1951"/>
              </a:rPr>
              <a:t>1951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ru-RU" dirty="0"/>
          </a:p>
        </p:txBody>
      </p:sp>
      <p:pic>
        <p:nvPicPr>
          <p:cNvPr id="4" name="Рисунок 3" descr="Antonov_Serhey.jpg"/>
          <p:cNvPicPr>
            <a:picLocks noChangeAspect="1"/>
          </p:cNvPicPr>
          <p:nvPr/>
        </p:nvPicPr>
        <p:blipFill>
          <a:blip r:embed="rId5"/>
          <a:srcRect l="14286" r="14286"/>
          <a:stretch>
            <a:fillRect/>
          </a:stretch>
        </p:blipFill>
        <p:spPr>
          <a:xfrm>
            <a:off x="3071802" y="428604"/>
            <a:ext cx="2551358" cy="3571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7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0"/>
            <a:ext cx="8501090" cy="6858000"/>
          </a:xfrm>
        </p:spPr>
        <p:txBody>
          <a:bodyPr>
            <a:normAutofit fontScale="70000" lnSpcReduction="20000"/>
          </a:bodyPr>
          <a:lstStyle/>
          <a:p>
            <a:pPr marL="0" lvl="1" indent="0" algn="ctr">
              <a:buNone/>
            </a:pPr>
            <a:r>
              <a:rPr lang="ru-RU" sz="6300" b="1" dirty="0" smtClean="0">
                <a:latin typeface="Georgia" pitchFamily="18" charset="0"/>
                <a:cs typeface="Times New Roman" pitchFamily="18" charset="0"/>
              </a:rPr>
              <a:t>	</a:t>
            </a:r>
          </a:p>
          <a:p>
            <a:pPr marL="0" lvl="1" indent="457200" algn="just">
              <a:buNone/>
            </a:pPr>
            <a:r>
              <a:rPr lang="ru-RU" sz="35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 мая </a:t>
            </a:r>
            <a:r>
              <a:rPr lang="ru-RU" sz="35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исполняется 105 </a:t>
            </a:r>
            <a:r>
              <a:rPr lang="ru-RU" sz="35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лет  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со дня 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рождения.  </a:t>
            </a:r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 indent="457200" algn="just"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Антонов Сергей 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Петрович,  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родился 3 мая (16 н.с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.) 1915 года в 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Петрограде в семье инженера. После окончания школы поступил в Ленинградский автодорожный институт. Получив диплом в 1938, стал работать инженером-строителем. </a:t>
            </a:r>
          </a:p>
          <a:p>
            <a:pPr marL="0" lvl="1" indent="457200" algn="just">
              <a:buNone/>
            </a:pPr>
            <a:r>
              <a:rPr lang="ru-RU" sz="3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1944 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Антонов опубликовал свои первые стихотворения, в 1947 напечатал первое прозаическое произведение - рассказ "Весна«.</a:t>
            </a:r>
          </a:p>
          <a:p>
            <a:pPr marL="0" lvl="1" indent="457200" algn="just"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Первый сборник рассказов вышел в 1950 - </a:t>
            </a: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"По дорогам идут машины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", в этом же году второй сборник - </a:t>
            </a: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"Мирные люди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". После этого Антонов становится профессиональным писателем, все свое время отдавая творчеству. Главной темой его творчества стала жизнь современной деревни. Особую известность принесла ему повесть "</a:t>
            </a:r>
            <a:r>
              <a:rPr lang="ru-RU" sz="3500" b="1" dirty="0" err="1" smtClean="0">
                <a:latin typeface="Times New Roman" pitchFamily="18" charset="0"/>
                <a:cs typeface="Times New Roman" pitchFamily="18" charset="0"/>
              </a:rPr>
              <a:t>Поддубенские</a:t>
            </a: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 частушк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и" (1950), в 1950-е был написан рассказ "</a:t>
            </a: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Дожди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", затронувший острые социальные проблемы не часто поднимавшиеся в литературе того времени, повесть "</a:t>
            </a: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Дело было в </a:t>
            </a:r>
            <a:r>
              <a:rPr lang="ru-RU" sz="3500" b="1" dirty="0" err="1" smtClean="0">
                <a:latin typeface="Times New Roman" pitchFamily="18" charset="0"/>
                <a:cs typeface="Times New Roman" pitchFamily="18" charset="0"/>
              </a:rPr>
              <a:t>Пенькове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" (позже была экранизирована).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175</TotalTime>
  <Words>204</Words>
  <Application>Microsoft Office PowerPoint</Application>
  <PresentationFormat>Экран (4:3)</PresentationFormat>
  <Paragraphs>79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Писатели –юбиляры  (1 выпуск)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Источники информации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Windows User</dc:creator>
  <cp:lastModifiedBy>Windows User</cp:lastModifiedBy>
  <cp:revision>35</cp:revision>
  <dcterms:created xsi:type="dcterms:W3CDTF">2020-04-20T03:46:35Z</dcterms:created>
  <dcterms:modified xsi:type="dcterms:W3CDTF">2020-04-25T11:26:50Z</dcterms:modified>
</cp:coreProperties>
</file>