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93" r:id="rId5"/>
    <p:sldId id="279" r:id="rId6"/>
    <p:sldId id="294" r:id="rId7"/>
    <p:sldId id="295" r:id="rId8"/>
    <p:sldId id="308" r:id="rId9"/>
    <p:sldId id="283" r:id="rId10"/>
    <p:sldId id="299" r:id="rId11"/>
    <p:sldId id="297" r:id="rId12"/>
    <p:sldId id="296" r:id="rId13"/>
    <p:sldId id="301" r:id="rId14"/>
    <p:sldId id="306" r:id="rId15"/>
    <p:sldId id="28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176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70B00E0-396D-47AF-BE1E-D1E6103F139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B63F63-DBF7-4B78-A0D3-EE566E987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velib.ru/book/1000947565-uraniya-iosif-brodskij" TargetMode="External"/><Relationship Id="rId13" Type="http://schemas.openxmlformats.org/officeDocument/2006/relationships/hyperlink" Target="https://www.livelib.ru/book/1000584948-rozhdestvenskie-stihi-iosif-brodskij" TargetMode="External"/><Relationship Id="rId3" Type="http://schemas.openxmlformats.org/officeDocument/2006/relationships/hyperlink" Target="http://iosif-brodskiy.ru/biografiia/iosif-brodskii-kratkaia-biografiia.html" TargetMode="External"/><Relationship Id="rId7" Type="http://schemas.openxmlformats.org/officeDocument/2006/relationships/hyperlink" Target="https://www.livelib.ru/book/1000950895-ostanovka-v-pustyne-iosif-brodskij" TargetMode="External"/><Relationship Id="rId12" Type="http://schemas.openxmlformats.org/officeDocument/2006/relationships/hyperlink" Target="https://www.livelib.ru/book/1000656022-osennij-krik-yastreba-sbornik-iosif-brodskij" TargetMode="External"/><Relationship Id="rId2" Type="http://schemas.openxmlformats.org/officeDocument/2006/relationships/hyperlink" Target="http://iosif-brodskiy.ru/images/logo/iosif_brodskiy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velib.ru/book/1000704355-pisma-rimskomu-drugu-iosif-brodskij" TargetMode="External"/><Relationship Id="rId11" Type="http://schemas.openxmlformats.org/officeDocument/2006/relationships/hyperlink" Target="https://www.livelib.ru/book/1000584994-holmy-sbornik-iosif-brodskij" TargetMode="External"/><Relationship Id="rId5" Type="http://schemas.openxmlformats.org/officeDocument/2006/relationships/hyperlink" Target="https://www.livelib.ru/book/1001280115-poltory-komnaty-iosif-brodskij" TargetMode="External"/><Relationship Id="rId10" Type="http://schemas.openxmlformats.org/officeDocument/2006/relationships/hyperlink" Target="https://www.livelib.ru/book/1000484542-ballada-o-malenkom-buksire-iosif-brodskij" TargetMode="External"/><Relationship Id="rId4" Type="http://schemas.openxmlformats.org/officeDocument/2006/relationships/hyperlink" Target="https://www.livelib.ru/author/78/top-iosif-brodskij" TargetMode="External"/><Relationship Id="rId9" Type="http://schemas.openxmlformats.org/officeDocument/2006/relationships/hyperlink" Target="https://www.livelib.ru/book/1000684179-maloe-sobranie-sochinenij-sbornik-iosif-brodskij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57364"/>
            <a:ext cx="9144000" cy="2928958"/>
          </a:xfrm>
        </p:spPr>
        <p:txBody>
          <a:bodyPr>
            <a:noAutofit/>
          </a:bodyPr>
          <a:lstStyle/>
          <a:p>
            <a:r>
              <a:rPr lang="ru-RU" sz="7000" cap="none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</a:rPr>
              <a:t>Бродский  </a:t>
            </a:r>
            <a:br>
              <a:rPr lang="ru-RU" sz="7000" cap="none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</a:rPr>
            </a:br>
            <a:r>
              <a:rPr lang="ru-RU" sz="7000" cap="none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</a:rPr>
              <a:t>Иосиф Александрович  </a:t>
            </a:r>
            <a:r>
              <a:rPr lang="ru-RU" sz="7000" dirty="0" smtClean="0"/>
              <a:t> </a:t>
            </a:r>
            <a:r>
              <a:rPr lang="ru-RU" sz="7000" cap="none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</a:rPr>
              <a:t/>
            </a:r>
            <a:br>
              <a:rPr lang="ru-RU" sz="7000" cap="none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</a:rPr>
            </a:br>
            <a:endParaRPr lang="ru-RU" sz="7000" cap="none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4810" y="6072206"/>
            <a:ext cx="87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2020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2860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МБУК «</a:t>
            </a:r>
            <a:r>
              <a:rPr lang="ru-RU" dirty="0" err="1" smtClean="0"/>
              <a:t>Троицко</a:t>
            </a:r>
            <a:r>
              <a:rPr lang="ru-RU" dirty="0" smtClean="0"/>
              <a:t> -Печорская МЦБ»</a:t>
            </a:r>
          </a:p>
          <a:p>
            <a:pPr algn="ctr"/>
            <a:r>
              <a:rPr lang="ru-RU" dirty="0" smtClean="0"/>
              <a:t>Отдел информационно-библиографической деятельности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072462" y="500042"/>
            <a:ext cx="748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12+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 advClick="0" advTm="9000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Содержимое 3" descr="Iosif_Brodskij__Pejzazh_s_navodnenie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6" y="214290"/>
            <a:ext cx="1928825" cy="2865682"/>
          </a:xfrm>
        </p:spPr>
      </p:pic>
      <p:sp>
        <p:nvSpPr>
          <p:cNvPr id="7" name="Прямоугольник 6"/>
          <p:cNvSpPr/>
          <p:nvPr/>
        </p:nvSpPr>
        <p:spPr>
          <a:xfrm>
            <a:off x="3214678" y="214290"/>
            <a:ext cx="54292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/>
              <a:t>Сборник стихотворений Иосифа Бродского (1940-1996) «Пейзаж с наводнением» (1996) был опубликован в 1970-1990-е годы в американском издательстве «</a:t>
            </a:r>
            <a:r>
              <a:rPr lang="ru-RU" sz="2000" dirty="0" err="1" smtClean="0"/>
              <a:t>Ардис</a:t>
            </a:r>
            <a:r>
              <a:rPr lang="ru-RU" sz="2000" dirty="0" smtClean="0"/>
              <a:t>». </a:t>
            </a:r>
          </a:p>
          <a:p>
            <a:pPr algn="just"/>
            <a:r>
              <a:rPr lang="ru-RU" sz="2000" dirty="0" smtClean="0"/>
              <a:t>	В сборник </a:t>
            </a:r>
            <a:r>
              <a:rPr lang="ru-RU" sz="2000" b="1" dirty="0" smtClean="0">
                <a:solidFill>
                  <a:srgbClr val="FF0000"/>
                </a:solidFill>
              </a:rPr>
              <a:t>«Пейзаж с наводнением»</a:t>
            </a:r>
            <a:r>
              <a:rPr lang="ru-RU" sz="2000" dirty="0" smtClean="0"/>
              <a:t>, представленный в настоящем издании, вошли стихотворения 1980-1990-х годов.</a:t>
            </a:r>
            <a:endParaRPr lang="ru-RU" sz="2000" dirty="0"/>
          </a:p>
        </p:txBody>
      </p:sp>
      <p:pic>
        <p:nvPicPr>
          <p:cNvPr id="6" name="Содержимое 3" descr="Iosif_Brodskij__Poltory_komnat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3286124"/>
            <a:ext cx="1857388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3643306" y="3357562"/>
            <a:ext cx="4857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b="1" dirty="0" smtClean="0"/>
              <a:t>"Полторы комнаты" </a:t>
            </a:r>
            <a:r>
              <a:rPr lang="ru-RU" sz="2000" dirty="0" smtClean="0"/>
              <a:t>- одно из самых известных эссе И.Бродского в новом блестящем переводе с англ. М.Немцова. Автор вспоминает в нем о родителях, о своем детстве и юности, о доме, где он прожил до начала 1970-х годов и откуда вынужден был уехать в эмиграцию.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Содержимое 3" descr="Iosif_Brodskij__Pisma_rimskomu_drugu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720" y="857232"/>
            <a:ext cx="2857488" cy="4500544"/>
          </a:xfrm>
        </p:spPr>
      </p:pic>
      <p:sp>
        <p:nvSpPr>
          <p:cNvPr id="7" name="Прямоугольник 6"/>
          <p:cNvSpPr/>
          <p:nvPr/>
        </p:nvSpPr>
        <p:spPr>
          <a:xfrm>
            <a:off x="3286116" y="1142984"/>
            <a:ext cx="55721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400" dirty="0" smtClean="0"/>
              <a:t>Иосиф Бродский, Нобелевский лауреат и один из самых значительных и своеобразных русских поэтов, был создателем огромного и многообразного поэтического мира. В данной книге представлена его лирика - философская и любовная. </a:t>
            </a:r>
            <a:endParaRPr lang="ru-RU" sz="2400" dirty="0" smtClean="0"/>
          </a:p>
          <a:p>
            <a:pPr algn="just"/>
            <a:r>
              <a:rPr lang="ru-RU" sz="2400" dirty="0" smtClean="0"/>
              <a:t>	</a:t>
            </a:r>
            <a:r>
              <a:rPr lang="ru-RU" sz="2400" dirty="0" smtClean="0"/>
              <a:t>Любовь </a:t>
            </a:r>
            <a:r>
              <a:rPr lang="ru-RU" sz="2400" dirty="0" smtClean="0"/>
              <a:t>и смерть - вечные темы - в стихах Бродского предстают в совершенно новом обличии.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Содержимое 3" descr="Iosif_Brodskij__Ostanovka_v_pustyn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3" y="285728"/>
            <a:ext cx="1714512" cy="2546050"/>
          </a:xfrm>
        </p:spPr>
      </p:pic>
      <p:sp>
        <p:nvSpPr>
          <p:cNvPr id="7" name="Прямоугольник 6"/>
          <p:cNvSpPr/>
          <p:nvPr/>
        </p:nvSpPr>
        <p:spPr>
          <a:xfrm>
            <a:off x="2857488" y="285728"/>
            <a:ext cx="578647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/>
              <a:t>Сборники стихотворений Иосифа Бродского (1940-1996) «Остановка в пустыне» был опубликован в 1970-1990-е годы в американском издательстве «</a:t>
            </a:r>
            <a:r>
              <a:rPr lang="ru-RU" sz="2000" dirty="0" err="1" smtClean="0"/>
              <a:t>Ардис</a:t>
            </a:r>
            <a:r>
              <a:rPr lang="ru-RU" sz="2000" dirty="0" smtClean="0"/>
              <a:t>». </a:t>
            </a:r>
          </a:p>
          <a:p>
            <a:pPr algn="just"/>
            <a:r>
              <a:rPr lang="ru-RU" sz="2000" dirty="0" smtClean="0"/>
              <a:t>	В сборник </a:t>
            </a:r>
            <a:r>
              <a:rPr lang="ru-RU" sz="2000" b="1" dirty="0" smtClean="0">
                <a:solidFill>
                  <a:srgbClr val="FF0000"/>
                </a:solidFill>
              </a:rPr>
              <a:t>«Остановка в пустыне», </a:t>
            </a:r>
            <a:r>
              <a:rPr lang="ru-RU" sz="2000" dirty="0" smtClean="0"/>
              <a:t>представленный в настоящем издании, вошли стихотворения 1960-х годов. </a:t>
            </a:r>
          </a:p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" name="Содержимое 7" descr="Iosif_Brodskij__Uraniy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000372"/>
            <a:ext cx="1714512" cy="255462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786050" y="3143248"/>
            <a:ext cx="57150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/>
              <a:t>Сборники стихотворений Иосифа Бродского (1940-1996) «Урания» (1987) были опубликованы в 1970-1990-е годы в американском издательстве «</a:t>
            </a:r>
            <a:r>
              <a:rPr lang="ru-RU" sz="2000" dirty="0" err="1" smtClean="0"/>
              <a:t>Ардис</a:t>
            </a:r>
            <a:r>
              <a:rPr lang="ru-RU" sz="2000" dirty="0" smtClean="0"/>
              <a:t>». </a:t>
            </a:r>
          </a:p>
          <a:p>
            <a:pPr algn="just"/>
            <a:r>
              <a:rPr lang="ru-RU" sz="2000" dirty="0" smtClean="0"/>
              <a:t>	В сборник </a:t>
            </a:r>
            <a:r>
              <a:rPr lang="ru-RU" sz="2000" b="1" dirty="0" smtClean="0">
                <a:solidFill>
                  <a:srgbClr val="FF0000"/>
                </a:solidFill>
              </a:rPr>
              <a:t>«Урания</a:t>
            </a:r>
            <a:r>
              <a:rPr lang="ru-RU" sz="2000" dirty="0" smtClean="0"/>
              <a:t>», представленный в настоящем издании, вошли стихотворения 1970-1980-х годов.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Содержимое 7" descr="Iosif_Brodskij__Maloe_sobranie_sochinenij_sbornik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34" y="285728"/>
            <a:ext cx="2071703" cy="3117913"/>
          </a:xfrm>
        </p:spPr>
      </p:pic>
      <p:sp>
        <p:nvSpPr>
          <p:cNvPr id="9" name="Прямоугольник 8"/>
          <p:cNvSpPr/>
          <p:nvPr/>
        </p:nvSpPr>
        <p:spPr>
          <a:xfrm>
            <a:off x="3643306" y="357166"/>
            <a:ext cx="4857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/>
              <a:t>В настоящий том избранных произведений Иосифа Бродского вошли поэтические сборники "Остановка в пустыне", "Конец прекрасной эпохи", "Часть речи", "Новые стансы к Августе", "Урания" и "Пейзаж с наводнением", выпускавшиеся американским издательством "</a:t>
            </a:r>
            <a:r>
              <a:rPr lang="ru-RU" sz="2000" dirty="0" err="1" smtClean="0"/>
              <a:t>Ардис</a:t>
            </a:r>
            <a:r>
              <a:rPr lang="ru-RU" sz="2000" dirty="0" smtClean="0"/>
              <a:t>" с 1970 по 1996 годы, а также пьеса "Мрамор" и эссе.</a:t>
            </a:r>
            <a:endParaRPr lang="ru-RU" sz="2000" dirty="0"/>
          </a:p>
        </p:txBody>
      </p:sp>
      <p:pic>
        <p:nvPicPr>
          <p:cNvPr id="6" name="Содержимое 7" descr="Iosif_Brodskij__Ballada_o_malenkom_buksir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3786190"/>
            <a:ext cx="2071702" cy="307181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714744" y="3857628"/>
            <a:ext cx="492922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400" b="1" dirty="0" smtClean="0">
                <a:solidFill>
                  <a:srgbClr val="FF0000"/>
                </a:solidFill>
              </a:rPr>
              <a:t>"</a:t>
            </a:r>
            <a:r>
              <a:rPr lang="ru-RU" sz="2000" b="1" dirty="0" smtClean="0">
                <a:solidFill>
                  <a:srgbClr val="FF0000"/>
                </a:solidFill>
              </a:rPr>
              <a:t>Баллада о маленьком буксире" </a:t>
            </a:r>
            <a:r>
              <a:rPr lang="ru-RU" sz="2000" dirty="0" smtClean="0"/>
              <a:t>- одно из детских стихотворений Иосифа Бродского, ставшее благодаря публикации в 1962 году в журнале "Костер" первым его стихотворением, увидевшим свет в СССР. Иллюстрации к этой книге сделал Игорь Олейников - художник и мультипликатор, лауреат Болонской книжной выставки.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Содержимое 3" descr="Iosif_Brodskij__Rozhdestvenskie_stih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158" y="785794"/>
            <a:ext cx="2735682" cy="4226630"/>
          </a:xfrm>
        </p:spPr>
      </p:pic>
      <p:sp>
        <p:nvSpPr>
          <p:cNvPr id="7" name="Прямоугольник 6"/>
          <p:cNvSpPr/>
          <p:nvPr/>
        </p:nvSpPr>
        <p:spPr>
          <a:xfrm>
            <a:off x="3571868" y="714356"/>
            <a:ext cx="52149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/>
              <a:t>Начиная с 1962 года, когда, по словам самого Иосифа Бродского, он "принялся писать стихи всерьез - более или менее всерьез", поэт к каждому Рождеству пытался написать стихотворение - как поздравление с днем рождения. "В конце концов, что есть Рождество? День рождения Богочеловека. И человеку не менее естественно его справлять, чем свой собственный". Все же собранные в этой книге рождественские стихотворения - поздравления особые: вместе они представляют собой не только подарок к Рождеству, но и квинтэссенцию всего творчества Бродского.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Источники информации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478634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http://iosif-brodskiy.ru/images/logo/iosif_brodskiy.jpg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(дата обращения: 27 апреля 2020 год 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http://iosif-brodskiy.ru/biografiia/iosif-brodskii-kratkaia-biografiia.html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(дата обращения: 27 апреля 2020 год)</a:t>
            </a:r>
          </a:p>
          <a:p>
            <a:pPr algn="just"/>
            <a:r>
              <a:rPr lang="ru-RU" dirty="0" smtClean="0">
                <a:hlinkClick r:id="rId4"/>
              </a:rPr>
              <a:t>https://www.livelib.ru/author/78/top-iosif-brodskij</a:t>
            </a:r>
            <a:r>
              <a:rPr lang="ru-RU" dirty="0" smtClean="0"/>
              <a:t> (дата обращения: 28 апреля 2020)</a:t>
            </a:r>
          </a:p>
          <a:p>
            <a:pPr algn="just"/>
            <a:r>
              <a:rPr lang="ru-RU" dirty="0" smtClean="0">
                <a:hlinkClick r:id="rId4"/>
              </a:rPr>
              <a:t>https://www.livelib.ru/author/78/top-iosif-brodskij</a:t>
            </a:r>
            <a:r>
              <a:rPr lang="ru-RU" dirty="0" smtClean="0"/>
              <a:t> (дата обращения: 28 апреля 2020)</a:t>
            </a:r>
          </a:p>
          <a:p>
            <a:pPr algn="just"/>
            <a:r>
              <a:rPr lang="ru-RU" dirty="0" smtClean="0">
                <a:hlinkClick r:id="rId5"/>
              </a:rPr>
              <a:t>https://www.livelib.ru/book/1001280115-poltory-komnaty-iosif-brodskij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(дата обращения: 28 апреля 2020)</a:t>
            </a:r>
          </a:p>
          <a:p>
            <a:pPr algn="just"/>
            <a:r>
              <a:rPr lang="ru-RU" dirty="0" smtClean="0">
                <a:hlinkClick r:id="rId6"/>
              </a:rPr>
              <a:t>https://www.livelib.ru/book/1000704355-pisma-rimskomu-drugu-iosif-brodskij</a:t>
            </a:r>
            <a:r>
              <a:rPr lang="ru-RU" dirty="0" smtClean="0"/>
              <a:t> (дата обращения: 28 апреля 2020 год)</a:t>
            </a:r>
          </a:p>
          <a:p>
            <a:pPr algn="just"/>
            <a:r>
              <a:rPr lang="ru-RU" dirty="0" smtClean="0">
                <a:hlinkClick r:id="rId7"/>
              </a:rPr>
              <a:t>https://www.livelib.ru/book/1000950895-ostanovka-v-pustyne-iosif-brodskij</a:t>
            </a:r>
            <a:r>
              <a:rPr lang="ru-RU" dirty="0" smtClean="0"/>
              <a:t> (дата обращения: 28 апреля 2020) </a:t>
            </a:r>
          </a:p>
          <a:p>
            <a:pPr algn="just"/>
            <a:r>
              <a:rPr lang="ru-RU" dirty="0" smtClean="0">
                <a:hlinkClick r:id="rId8"/>
              </a:rPr>
              <a:t>https://www.livelib.ru/book/1000947565-uraniya-iosif-brodskij</a:t>
            </a:r>
            <a:r>
              <a:rPr lang="ru-RU" dirty="0" smtClean="0"/>
              <a:t> (дата обращения: 28 апреля 2020 )</a:t>
            </a:r>
          </a:p>
          <a:p>
            <a:pPr algn="just"/>
            <a:r>
              <a:rPr lang="ru-RU" dirty="0" smtClean="0">
                <a:hlinkClick r:id="rId9"/>
              </a:rPr>
              <a:t>https://www.livelib.ru/book/1000684179-maloe-sobranie-sochinenij-sbornik-iosif-brodskij</a:t>
            </a:r>
            <a:r>
              <a:rPr lang="ru-RU" dirty="0" smtClean="0"/>
              <a:t> (дата обращения: 28 апреля 2020)</a:t>
            </a:r>
          </a:p>
          <a:p>
            <a:pPr algn="just"/>
            <a:r>
              <a:rPr lang="ru-RU" dirty="0" smtClean="0">
                <a:hlinkClick r:id="rId10"/>
              </a:rPr>
              <a:t>https://www.livelib.ru/book/1000484542-ballada-o-malenkom-buksire-iosif-brodskij</a:t>
            </a:r>
            <a:r>
              <a:rPr lang="ru-RU" dirty="0" smtClean="0"/>
              <a:t> (дата обращения: 28 апреля 2020)</a:t>
            </a:r>
          </a:p>
          <a:p>
            <a:pPr algn="just"/>
            <a:r>
              <a:rPr lang="ru-RU" dirty="0" smtClean="0">
                <a:hlinkClick r:id="rId11"/>
              </a:rPr>
              <a:t>https://www.livelib.ru/book/1000584994-holmy-sbornik-iosif-brodskij</a:t>
            </a:r>
            <a:r>
              <a:rPr lang="ru-RU" dirty="0" smtClean="0"/>
              <a:t> (дата обращения: 29 апреля 2020)</a:t>
            </a:r>
          </a:p>
          <a:p>
            <a:pPr algn="just"/>
            <a:r>
              <a:rPr lang="ru-RU" dirty="0" smtClean="0">
                <a:hlinkClick r:id="rId4"/>
              </a:rPr>
              <a:t>https://www.livelib.ru/author/78/top-iosif-brodskij</a:t>
            </a:r>
            <a:r>
              <a:rPr lang="ru-RU" dirty="0" smtClean="0"/>
              <a:t> (дата обращения: 29 апреля 2020 год) </a:t>
            </a:r>
          </a:p>
          <a:p>
            <a:pPr algn="just"/>
            <a:r>
              <a:rPr lang="ru-RU" dirty="0" smtClean="0">
                <a:hlinkClick r:id="rId12"/>
              </a:rPr>
              <a:t>https://www.livelib.ru/book/1000656022-osennij-krik-yastreba-sbornik-iosif-brodskij</a:t>
            </a:r>
            <a:r>
              <a:rPr lang="ru-RU" dirty="0" smtClean="0"/>
              <a:t>  (дата обращения: 29 апреля 2020)</a:t>
            </a:r>
          </a:p>
          <a:p>
            <a:pPr algn="just"/>
            <a:r>
              <a:rPr lang="ru-RU" dirty="0" smtClean="0">
                <a:hlinkClick r:id="rId13"/>
              </a:rPr>
              <a:t>https://www.livelib.ru/book/1000584948-rozhdestvenskie-stihi-iosif-brodskij</a:t>
            </a:r>
            <a:r>
              <a:rPr lang="ru-RU" dirty="0" smtClean="0"/>
              <a:t> (дата обращения: 29 апреля 2020 )</a:t>
            </a:r>
          </a:p>
          <a:p>
            <a:pPr algn="just"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Составитель:  </a:t>
            </a:r>
            <a:r>
              <a:rPr lang="ru-RU" sz="2400" dirty="0" err="1" smtClean="0"/>
              <a:t>Красноусова</a:t>
            </a:r>
            <a:r>
              <a:rPr lang="ru-RU" sz="2400" dirty="0" smtClean="0"/>
              <a:t> Н.С.  -отдел </a:t>
            </a:r>
            <a:r>
              <a:rPr lang="ru-RU" sz="2400" dirty="0" err="1" smtClean="0"/>
              <a:t>инфоформационно-библиографической</a:t>
            </a:r>
            <a:r>
              <a:rPr lang="ru-RU" sz="2400" dirty="0" smtClean="0"/>
              <a:t>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357694"/>
            <a:ext cx="9144000" cy="22145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rgbClr val="FF0000"/>
                </a:solidFill>
              </a:rPr>
              <a:t>24 мая 1940-28 января 1996 (80 лет)</a:t>
            </a:r>
          </a:p>
          <a:p>
            <a:pPr algn="ctr">
              <a:buNone/>
            </a:pPr>
            <a:r>
              <a:rPr lang="ru-RU" dirty="0" smtClean="0"/>
              <a:t>русский и американский поэт, эссеист, драматург, переводчик.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iosif_brodskiy.jpg"/>
          <p:cNvPicPr>
            <a:picLocks noChangeAspect="1"/>
          </p:cNvPicPr>
          <p:nvPr/>
        </p:nvPicPr>
        <p:blipFill>
          <a:blip r:embed="rId3"/>
          <a:srcRect b="13860"/>
          <a:stretch>
            <a:fillRect/>
          </a:stretch>
        </p:blipFill>
        <p:spPr>
          <a:xfrm>
            <a:off x="2563940" y="571480"/>
            <a:ext cx="4079761" cy="36321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572560" cy="6500834"/>
          </a:xfrm>
        </p:spPr>
        <p:txBody>
          <a:bodyPr>
            <a:normAutofit/>
          </a:bodyPr>
          <a:lstStyle/>
          <a:p>
            <a:pPr marL="96838" lvl="1" indent="-4763" algn="just">
              <a:buNone/>
            </a:pPr>
            <a:r>
              <a:rPr lang="ru-RU" b="1" dirty="0" smtClean="0"/>
              <a:t>		Иосиф Александрович Бродский</a:t>
            </a:r>
            <a:r>
              <a:rPr lang="ru-RU" dirty="0" smtClean="0"/>
              <a:t> родился 24 мая 1940 года в  Ленинграде в еврейской семье  —  28 января 1996 в  Нью-Йорке — русский и американский поэт, эссеист, драматург, переводчик. Отец, Александр Иванович Бродский (1903—1984), был военным фотокорреспондентом, вернулся с войны в 1948 году и поступил на работу в фотолабораторию Военно-Морского музея. В 1950 году демобилизован, после этого работал фотографом и журналистом в нескольких ленинградских газетах. Мать, Мария Моисеевна </a:t>
            </a:r>
            <a:r>
              <a:rPr lang="ru-RU" dirty="0" err="1" smtClean="0"/>
              <a:t>Вольперт</a:t>
            </a:r>
            <a:r>
              <a:rPr lang="ru-RU" dirty="0" smtClean="0"/>
              <a:t> (1905—1983), работала бухгалтером. Родная сестра матери — актриса БДТ и Театра им. В. Ф. Комиссаржевской </a:t>
            </a:r>
            <a:r>
              <a:rPr lang="ru-RU" dirty="0" err="1" smtClean="0"/>
              <a:t>Дора</a:t>
            </a:r>
            <a:r>
              <a:rPr lang="ru-RU" dirty="0" smtClean="0"/>
              <a:t> Моисеевна </a:t>
            </a:r>
            <a:r>
              <a:rPr lang="ru-RU" dirty="0" err="1" smtClean="0"/>
              <a:t>Вольперт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501122" cy="5357850"/>
          </a:xfrm>
        </p:spPr>
        <p:txBody>
          <a:bodyPr>
            <a:normAutofit fontScale="77500" lnSpcReduction="20000"/>
          </a:bodyPr>
          <a:lstStyle/>
          <a:p>
            <a:pPr marL="95250" indent="-952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/>
              <a:t> 	</a:t>
            </a:r>
            <a:r>
              <a:rPr lang="ru-RU" sz="3100" dirty="0" smtClean="0"/>
              <a:t>Иосиф один из крупнейших русских поэтов XX века. Поэт-лауреат США в 1991—1992 годах. В 1987 году получил Нобелевскую премию по литературе. Так звучала официальная формулировка: </a:t>
            </a:r>
            <a:r>
              <a:rPr lang="ru-RU" sz="3100" b="1" i="1" dirty="0" smtClean="0"/>
              <a:t>«За всеобъемлющее творчество, насыщенное чистотой мысли и яркостью поэзии»</a:t>
            </a:r>
            <a:r>
              <a:rPr lang="ru-RU" sz="3100" b="1" dirty="0" smtClean="0"/>
              <a:t>. </a:t>
            </a:r>
            <a:r>
              <a:rPr lang="ru-RU" sz="3100" b="1" i="1" dirty="0" smtClean="0"/>
              <a:t>«Я еврей, русский поэт и английский эссеист из Ленинграда»</a:t>
            </a:r>
            <a:r>
              <a:rPr lang="ru-RU" sz="3100" b="1" dirty="0" smtClean="0"/>
              <a:t>, </a:t>
            </a:r>
            <a:r>
              <a:rPr lang="ru-RU" sz="3100" dirty="0" smtClean="0"/>
              <a:t>— сказал на церемонии награждения Бродский.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95250" indent="-95250" algn="just">
              <a:buNone/>
            </a:pPr>
            <a:r>
              <a:rPr lang="ru-RU" sz="3100" dirty="0" smtClean="0"/>
              <a:t>		Раннее детство Иосифа пришлось на годы войны, блокады, послевоенной бедности и прошло без отца. В 1942 году после блокадной зимы Мария Моисеевна с Иосифом уехала в эвакуацию в Череповец, вернулись в Ленинград в 1944 году. В 1947 году Иосиф пошёл в школу. В 1953 году Иосиф пошёл в 7-ой класс, и остался в последующем году на второй год. Подал заявление в морское училище, но не был принят. Перешёл в школу № 289 на Нарвском проспекте, где продолжил учёбу в 7-ом классе.</a:t>
            </a:r>
          </a:p>
          <a:p>
            <a:pPr marL="0" indent="0" algn="just">
              <a:buNone/>
            </a:pPr>
            <a:r>
              <a:rPr lang="ru-RU" sz="3100" dirty="0" smtClean="0"/>
              <a:t>	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95250" indent="41275" algn="just">
              <a:buNone/>
            </a:pPr>
            <a:r>
              <a:rPr lang="ru-RU" sz="2400" dirty="0" smtClean="0"/>
              <a:t>	</a:t>
            </a:r>
          </a:p>
          <a:p>
            <a:pPr marL="95250" indent="41275" algn="just">
              <a:buNone/>
            </a:pPr>
            <a:r>
              <a:rPr lang="ru-RU" sz="2400" dirty="0" smtClean="0"/>
              <a:t>	В 1955 году, закончив семь классов и начав восьмой, Бродский бросил школу и поступил учеником фрезеровщика на завод «Арсенал». Это решение было связано как с проблемами в школе, так и с желанием Бродского финансово поддержать семью. Безуспешно пытался поступить в школу подводников. В 16 лет загорелся идеей стать врачом, месяц работал помощником прозектора в морге при областной больнице, анатомировал трупы, но в конце концов отказался от медицинской карьеры. Кроме того, в течение пяти лет после ухода из школы Бродский работал истопником в котельной, матросом на маяке.</a:t>
            </a:r>
          </a:p>
          <a:p>
            <a:pPr marL="95250" lvl="1" indent="76200" algn="just">
              <a:buNone/>
            </a:pPr>
            <a:r>
              <a:rPr lang="ru-RU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543956" cy="5643602"/>
          </a:xfrm>
        </p:spPr>
        <p:txBody>
          <a:bodyPr>
            <a:normAutofit fontScale="92500" lnSpcReduction="10000"/>
          </a:bodyPr>
          <a:lstStyle/>
          <a:p>
            <a:pPr marL="0" lvl="1" indent="0" algn="just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ru-RU" dirty="0" smtClean="0"/>
              <a:t>	</a:t>
            </a:r>
            <a:r>
              <a:rPr lang="ru-RU" sz="2600" dirty="0" smtClean="0"/>
              <a:t>Всегда много читал, самообразовывался — в первую очередь поэзию, философскую и религиозную литературу. «Ему легко давались иностранные языки, схватывал быстро, — рассказывает друг Бродского поэт Евгений Рейн. — И очень легко, невероятно красиво переводил поэзию, немножко этим зарабатывал и всегда смеялся, когда его называли тунеядцем». А еще друзья помнят, как Иосиф умело изображал котов — это были его любимые животные.</a:t>
            </a:r>
          </a:p>
          <a:p>
            <a:pPr marL="0" indent="0" algn="just">
              <a:buNone/>
            </a:pPr>
            <a:r>
              <a:rPr lang="ru-RU" sz="2600" dirty="0" smtClean="0"/>
              <a:t>	С 1957 года был рабочим в геологических экспедициях НИИГА: в 1957 и 1958 годах — на Белом море, в 1959 и 1961 годах — в Восточной Сибири и в Северной Якутии, на </a:t>
            </a:r>
            <a:r>
              <a:rPr lang="ru-RU" sz="2600" dirty="0" err="1" smtClean="0"/>
              <a:t>Анабарском</a:t>
            </a:r>
            <a:r>
              <a:rPr lang="ru-RU" sz="2600" dirty="0" smtClean="0"/>
              <a:t> щите. Летом 1961 г. в якутском поселке </a:t>
            </a:r>
            <a:r>
              <a:rPr lang="ru-RU" sz="2600" dirty="0" err="1" smtClean="0"/>
              <a:t>Нелькан</a:t>
            </a:r>
            <a:r>
              <a:rPr lang="ru-RU" sz="2600" dirty="0" smtClean="0"/>
              <a:t> в период вынужденного безделья (не было оленей для дальнейшего похода) у него произошёл нервный срыв, и ему разрешили вернуться в Ленинград.</a:t>
            </a:r>
          </a:p>
          <a:p>
            <a:pPr marL="0" indent="0" algn="just">
              <a:buNone/>
            </a:pPr>
            <a:r>
              <a:rPr lang="ru-RU" sz="26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"/>
            <a:ext cx="8501122" cy="659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333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cs typeface="Arial" pitchFamily="34" charset="0"/>
              </a:rPr>
              <a:t>	</a:t>
            </a:r>
            <a:r>
              <a:rPr lang="ru-RU" sz="2400" dirty="0" smtClean="0"/>
              <a:t>В 1956-1957 годах Иосиф Бродский начал писать стихотворения. Самым решающим толчком послужило знакомство с поэзией Слуцкого Бориса. Баратынский и Цветаева, несколькими годами позднее - Мандельштам, были по словам Иосифа, определяющими влияниями. Современниками были: </a:t>
            </a:r>
            <a:r>
              <a:rPr lang="ru-RU" sz="2400" dirty="0" err="1" smtClean="0"/>
              <a:t>Красовицкий</a:t>
            </a:r>
            <a:r>
              <a:rPr lang="ru-RU" sz="2400" dirty="0" smtClean="0"/>
              <a:t> Станислав, </a:t>
            </a:r>
            <a:r>
              <a:rPr lang="ru-RU" sz="2400" dirty="0" err="1" smtClean="0"/>
              <a:t>Уфлянд</a:t>
            </a:r>
            <a:r>
              <a:rPr lang="ru-RU" sz="2400" dirty="0" smtClean="0"/>
              <a:t> Владимир, Рейн Евгений. Позже Иосиф великими поэтами называл Цветаеву и </a:t>
            </a:r>
            <a:r>
              <a:rPr lang="ru-RU" sz="2400" dirty="0" err="1" smtClean="0"/>
              <a:t>Одена</a:t>
            </a:r>
            <a:r>
              <a:rPr lang="ru-RU" sz="2400" dirty="0" smtClean="0"/>
              <a:t>, затем </a:t>
            </a:r>
            <a:r>
              <a:rPr lang="ru-RU" sz="2400" dirty="0" err="1" smtClean="0"/>
              <a:t>Фрост</a:t>
            </a:r>
            <a:r>
              <a:rPr lang="ru-RU" sz="2400" dirty="0" smtClean="0"/>
              <a:t> и </a:t>
            </a:r>
            <a:r>
              <a:rPr lang="ru-RU" sz="2400" dirty="0" err="1" smtClean="0"/>
              <a:t>Кавафис</a:t>
            </a:r>
            <a:r>
              <a:rPr lang="ru-RU" sz="2400" dirty="0" smtClean="0"/>
              <a:t>, Рильке, Ахматова, Мандельштам, Пастернак. Бродский был одним из "</a:t>
            </a:r>
            <a:r>
              <a:rPr lang="ru-RU" sz="2400" dirty="0" err="1" smtClean="0"/>
              <a:t>ахматовских</a:t>
            </a:r>
            <a:r>
              <a:rPr lang="ru-RU" sz="2400" dirty="0" smtClean="0"/>
              <a:t> сирот».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В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СССР его стихи практически не издавались. Но были необычайно популярны за границей. И когда в 1970-х поэт оседает в США, то получает приглашения от нескольких университетов читать лекции. На Родине же его имя забудут на 20 лет. Родители Бродского 12 раз просили встречи с сыном, но им так и не разрешили, а ему — приехать на их похороны.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709160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cs typeface="Arial" pitchFamily="34" charset="0"/>
              </a:rPr>
              <a:t>	</a:t>
            </a:r>
            <a:r>
              <a:rPr lang="ru-RU" sz="2400" dirty="0" smtClean="0">
                <a:cs typeface="Arial" pitchFamily="34" charset="0"/>
              </a:rPr>
              <a:t>В 1962 году Иосиф встречает </a:t>
            </a:r>
            <a:r>
              <a:rPr lang="ru-RU" sz="2400" dirty="0" err="1" smtClean="0">
                <a:cs typeface="Arial" pitchFamily="34" charset="0"/>
              </a:rPr>
              <a:t>Басманову</a:t>
            </a:r>
            <a:r>
              <a:rPr lang="ru-RU" sz="2400" dirty="0" smtClean="0">
                <a:cs typeface="Arial" pitchFamily="34" charset="0"/>
              </a:rPr>
              <a:t> Марину, которая была молодой художницей. В это время он начинает писать первые стихи. (М.Б. — эта аббревиатура в большинстве стихов поэта. Их количество, посвященное одному человеку, не имеет аналогов в мировой поэзии (больше 1000). Марина </a:t>
            </a:r>
            <a:r>
              <a:rPr lang="ru-RU" sz="2400" dirty="0" err="1" smtClean="0">
                <a:cs typeface="Arial" pitchFamily="34" charset="0"/>
              </a:rPr>
              <a:t>Басманова</a:t>
            </a:r>
            <a:r>
              <a:rPr lang="ru-RU" sz="2400" dirty="0" smtClean="0">
                <a:cs typeface="Arial" pitchFamily="34" charset="0"/>
              </a:rPr>
              <a:t> — так звали первую любовь поэта.)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cs typeface="Arial" pitchFamily="34" charset="0"/>
              </a:rPr>
              <a:t>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15257" t="17773" r="48390" b="32422"/>
          <a:stretch>
            <a:fillRect/>
          </a:stretch>
        </p:blipFill>
        <p:spPr bwMode="auto">
          <a:xfrm>
            <a:off x="0" y="-50800"/>
            <a:ext cx="9144000" cy="69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Содержимое 3" descr="Iosif_Brodskij__Konets_prekrasnoj_epoh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2" y="1285860"/>
            <a:ext cx="2145888" cy="3188176"/>
          </a:xfrm>
        </p:spPr>
      </p:pic>
      <p:sp>
        <p:nvSpPr>
          <p:cNvPr id="7" name="Прямоугольник 6"/>
          <p:cNvSpPr/>
          <p:nvPr/>
        </p:nvSpPr>
        <p:spPr>
          <a:xfrm>
            <a:off x="2571720" y="357166"/>
            <a:ext cx="65722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/>
              <a:t>Сборники стихотворений Иосифа Бродского "Остановка в пустыне" (1970), "Часть речи", "Конец прекрасной эпохи" (1977), "Новые стансы к Августе" (1983), "Урания" (1987) и "Пейзаж с наводнением" (1996) были опубликованы в 1970-1990-е годы в американском издательстве "</a:t>
            </a:r>
            <a:r>
              <a:rPr lang="ru-RU" sz="2000" dirty="0" err="1" smtClean="0"/>
              <a:t>Ардис</a:t>
            </a:r>
            <a:r>
              <a:rPr lang="ru-RU" sz="2000" dirty="0" smtClean="0"/>
              <a:t>". Над составлением этих книг работал сам поэт в сотрудничестве с его друзьями Карлом и </a:t>
            </a:r>
            <a:r>
              <a:rPr lang="ru-RU" sz="2000" dirty="0" err="1" smtClean="0"/>
              <a:t>Эллендеей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Проффер</a:t>
            </a:r>
            <a:r>
              <a:rPr lang="ru-RU" sz="2000" dirty="0" smtClean="0"/>
              <a:t>, основателями "</a:t>
            </a:r>
            <a:r>
              <a:rPr lang="ru-RU" sz="2000" dirty="0" err="1" smtClean="0"/>
              <a:t>Ардиса</a:t>
            </a:r>
            <a:r>
              <a:rPr lang="ru-RU" sz="2000" dirty="0" smtClean="0"/>
              <a:t>". </a:t>
            </a:r>
          </a:p>
          <a:p>
            <a:pPr algn="just"/>
            <a:r>
              <a:rPr lang="ru-RU" sz="2000" dirty="0" smtClean="0"/>
              <a:t>	Бродский писал о Карле </a:t>
            </a:r>
            <a:r>
              <a:rPr lang="ru-RU" sz="2000" dirty="0" err="1" smtClean="0"/>
              <a:t>Проффере</a:t>
            </a:r>
            <a:r>
              <a:rPr lang="ru-RU" sz="2000" dirty="0" smtClean="0"/>
              <a:t>: "Он вернул русской литературе непрерывность развития и тем самым восстановил ее достоинство... он спас многочисленных русских писателей и поэтов от забвения, от искажения их слова, от нервной болезни и отчаяния. Более того, он изменил сам климат русской литературы". В сборник </a:t>
            </a:r>
            <a:r>
              <a:rPr lang="ru-RU" sz="2000" b="1" dirty="0" smtClean="0">
                <a:solidFill>
                  <a:srgbClr val="FF0000"/>
                </a:solidFill>
              </a:rPr>
              <a:t>"Конец прекрасной эпохи", </a:t>
            </a:r>
            <a:r>
              <a:rPr lang="ru-RU" sz="2000" dirty="0" smtClean="0"/>
              <a:t>представленный в настоящем издании, вошли стихотворения 1964-1971 годов.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486</TotalTime>
  <Words>184</Words>
  <Application>Microsoft Office PowerPoint</Application>
  <PresentationFormat>Экран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Бродский   Иосиф Александрович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Источники информации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115</cp:revision>
  <dcterms:created xsi:type="dcterms:W3CDTF">2020-04-20T03:46:35Z</dcterms:created>
  <dcterms:modified xsi:type="dcterms:W3CDTF">2020-04-30T11:54:42Z</dcterms:modified>
</cp:coreProperties>
</file>